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83" r:id="rId4"/>
    <p:sldId id="290" r:id="rId5"/>
    <p:sldId id="270" r:id="rId6"/>
    <p:sldId id="272" r:id="rId7"/>
    <p:sldId id="273" r:id="rId8"/>
    <p:sldId id="274" r:id="rId9"/>
    <p:sldId id="286" r:id="rId10"/>
    <p:sldId id="288" r:id="rId11"/>
    <p:sldId id="289" r:id="rId12"/>
    <p:sldId id="268" r:id="rId13"/>
    <p:sldId id="269" r:id="rId14"/>
    <p:sldId id="287" r:id="rId15"/>
    <p:sldId id="264" r:id="rId1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8D"/>
    <a:srgbClr val="FFF7B4"/>
    <a:srgbClr val="00699C"/>
    <a:srgbClr val="0079B4"/>
    <a:srgbClr val="DA2249"/>
    <a:srgbClr val="5D8B24"/>
    <a:srgbClr val="241C89"/>
    <a:srgbClr val="000000"/>
    <a:srgbClr val="D90049"/>
    <a:srgbClr val="12E8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6352" autoAdjust="0"/>
  </p:normalViewPr>
  <p:slideViewPr>
    <p:cSldViewPr snapToGrid="0">
      <p:cViewPr varScale="1">
        <p:scale>
          <a:sx n="78" d="100"/>
          <a:sy n="78" d="100"/>
        </p:scale>
        <p:origin x="100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onerm.dk\nfpdata\Afdeling\SUNKONKV\Kvalitet%20og%20L&#230;gemidler\LONKAE\Influenza-vaccination_kommuneniveau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onerm.dk\nfpdata\Afdeling\SUNKONKV\Kvalitet%20og%20L&#230;gemidler\LONKAE\Influenza-vaccination_kommuneniveau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875099643026021E-2"/>
          <c:y val="0.10127994150047835"/>
          <c:w val="0.93304764659688244"/>
          <c:h val="0.7392436274551936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'Ark1'!$E$322:$E$324</c:f>
              <c:strCache>
                <c:ptCount val="3"/>
                <c:pt idx="0">
                  <c:v>Andel</c:v>
                </c:pt>
                <c:pt idx="1">
                  <c:v>% vaccineret 2018</c:v>
                </c:pt>
                <c:pt idx="2">
                  <c:v>(65+ årige)</c:v>
                </c:pt>
              </c:strCache>
            </c:strRef>
          </c:tx>
          <c:spPr>
            <a:solidFill>
              <a:srgbClr val="265C8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5400000" vert="horz"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'Ark1'!$C$325:$C$344</c:f>
              <c:strCache>
                <c:ptCount val="20"/>
                <c:pt idx="0">
                  <c:v>Horsens</c:v>
                </c:pt>
                <c:pt idx="1">
                  <c:v>Herning</c:v>
                </c:pt>
                <c:pt idx="2">
                  <c:v>Holstebro</c:v>
                </c:pt>
                <c:pt idx="3">
                  <c:v>Lemvig</c:v>
                </c:pt>
                <c:pt idx="4">
                  <c:v>Struer</c:v>
                </c:pt>
                <c:pt idx="5">
                  <c:v>Syddjurs</c:v>
                </c:pt>
                <c:pt idx="6">
                  <c:v>Norddjurs</c:v>
                </c:pt>
                <c:pt idx="7">
                  <c:v>Favrskov</c:v>
                </c:pt>
                <c:pt idx="8">
                  <c:v>Odder</c:v>
                </c:pt>
                <c:pt idx="9">
                  <c:v>Randers</c:v>
                </c:pt>
                <c:pt idx="10">
                  <c:v>Silkeborg</c:v>
                </c:pt>
                <c:pt idx="11">
                  <c:v>Samsø</c:v>
                </c:pt>
                <c:pt idx="12">
                  <c:v>Skanderborg</c:v>
                </c:pt>
                <c:pt idx="13">
                  <c:v>Århus</c:v>
                </c:pt>
                <c:pt idx="14">
                  <c:v>Ikast-Brande</c:v>
                </c:pt>
                <c:pt idx="15">
                  <c:v>Ring-Skjern</c:v>
                </c:pt>
                <c:pt idx="16">
                  <c:v>Hedensted</c:v>
                </c:pt>
                <c:pt idx="17">
                  <c:v>Skive</c:v>
                </c:pt>
                <c:pt idx="18">
                  <c:v>Viborg</c:v>
                </c:pt>
                <c:pt idx="19">
                  <c:v>RM</c:v>
                </c:pt>
              </c:strCache>
            </c:strRef>
          </c:cat>
          <c:val>
            <c:numRef>
              <c:f>'Ark1'!$E$325:$E$344</c:f>
              <c:numCache>
                <c:formatCode>0.0%</c:formatCode>
                <c:ptCount val="20"/>
                <c:pt idx="0">
                  <c:v>0.48558430816495335</c:v>
                </c:pt>
                <c:pt idx="1">
                  <c:v>0.5116736298844925</c:v>
                </c:pt>
                <c:pt idx="2">
                  <c:v>0.41697416974169743</c:v>
                </c:pt>
                <c:pt idx="3">
                  <c:v>0.44831524842946885</c:v>
                </c:pt>
                <c:pt idx="4">
                  <c:v>0.52147731834604572</c:v>
                </c:pt>
                <c:pt idx="5">
                  <c:v>0.52653233463445515</c:v>
                </c:pt>
                <c:pt idx="6">
                  <c:v>0.46327438428989909</c:v>
                </c:pt>
                <c:pt idx="7">
                  <c:v>0.44991806636624332</c:v>
                </c:pt>
                <c:pt idx="8">
                  <c:v>0.49829897938763257</c:v>
                </c:pt>
                <c:pt idx="9">
                  <c:v>0.53969901401141673</c:v>
                </c:pt>
                <c:pt idx="10">
                  <c:v>0.46708155912217492</c:v>
                </c:pt>
                <c:pt idx="11">
                  <c:v>0.52049180327868849</c:v>
                </c:pt>
                <c:pt idx="12">
                  <c:v>0.49594632373497344</c:v>
                </c:pt>
                <c:pt idx="13">
                  <c:v>0.55113840264763347</c:v>
                </c:pt>
                <c:pt idx="14">
                  <c:v>0.40526813134892509</c:v>
                </c:pt>
                <c:pt idx="15">
                  <c:v>0.40886854978696546</c:v>
                </c:pt>
                <c:pt idx="16">
                  <c:v>0.50952106174264278</c:v>
                </c:pt>
                <c:pt idx="17">
                  <c:v>0.45095807247201669</c:v>
                </c:pt>
                <c:pt idx="18">
                  <c:v>0.49313157329899121</c:v>
                </c:pt>
                <c:pt idx="19">
                  <c:v>0.49335187872923719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79-4138-A1FF-EBE03E5AFBE1}"/>
            </c:ext>
          </c:extLst>
        </c:ser>
        <c:ser>
          <c:idx val="2"/>
          <c:order val="1"/>
          <c:tx>
            <c:strRef>
              <c:f>'Ark1'!$F$322:$F$324</c:f>
              <c:strCache>
                <c:ptCount val="3"/>
                <c:pt idx="0">
                  <c:v>Andel</c:v>
                </c:pt>
                <c:pt idx="1">
                  <c:v>% vaccineret 2019/2020</c:v>
                </c:pt>
                <c:pt idx="2">
                  <c:v>(65+ årige)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5400000" vert="horz"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'Ark1'!$C$325:$C$344</c:f>
              <c:strCache>
                <c:ptCount val="20"/>
                <c:pt idx="0">
                  <c:v>Horsens</c:v>
                </c:pt>
                <c:pt idx="1">
                  <c:v>Herning</c:v>
                </c:pt>
                <c:pt idx="2">
                  <c:v>Holstebro</c:v>
                </c:pt>
                <c:pt idx="3">
                  <c:v>Lemvig</c:v>
                </c:pt>
                <c:pt idx="4">
                  <c:v>Struer</c:v>
                </c:pt>
                <c:pt idx="5">
                  <c:v>Syddjurs</c:v>
                </c:pt>
                <c:pt idx="6">
                  <c:v>Norddjurs</c:v>
                </c:pt>
                <c:pt idx="7">
                  <c:v>Favrskov</c:v>
                </c:pt>
                <c:pt idx="8">
                  <c:v>Odder</c:v>
                </c:pt>
                <c:pt idx="9">
                  <c:v>Randers</c:v>
                </c:pt>
                <c:pt idx="10">
                  <c:v>Silkeborg</c:v>
                </c:pt>
                <c:pt idx="11">
                  <c:v>Samsø</c:v>
                </c:pt>
                <c:pt idx="12">
                  <c:v>Skanderborg</c:v>
                </c:pt>
                <c:pt idx="13">
                  <c:v>Århus</c:v>
                </c:pt>
                <c:pt idx="14">
                  <c:v>Ikast-Brande</c:v>
                </c:pt>
                <c:pt idx="15">
                  <c:v>Ring-Skjern</c:v>
                </c:pt>
                <c:pt idx="16">
                  <c:v>Hedensted</c:v>
                </c:pt>
                <c:pt idx="17">
                  <c:v>Skive</c:v>
                </c:pt>
                <c:pt idx="18">
                  <c:v>Viborg</c:v>
                </c:pt>
                <c:pt idx="19">
                  <c:v>RM</c:v>
                </c:pt>
              </c:strCache>
            </c:strRef>
          </c:cat>
          <c:val>
            <c:numRef>
              <c:f>'Ark1'!$F$325:$F$344</c:f>
              <c:numCache>
                <c:formatCode>0.0%</c:formatCode>
                <c:ptCount val="20"/>
                <c:pt idx="0">
                  <c:v>0.52681660899653981</c:v>
                </c:pt>
                <c:pt idx="1">
                  <c:v>0.55782312925170063</c:v>
                </c:pt>
                <c:pt idx="2">
                  <c:v>0.47579508068306436</c:v>
                </c:pt>
                <c:pt idx="3">
                  <c:v>0.45889617908143576</c:v>
                </c:pt>
                <c:pt idx="4">
                  <c:v>0.55466052934407362</c:v>
                </c:pt>
                <c:pt idx="5">
                  <c:v>0.56706696519438227</c:v>
                </c:pt>
                <c:pt idx="6">
                  <c:v>0.48510501500214315</c:v>
                </c:pt>
                <c:pt idx="7">
                  <c:v>0.47637031744411557</c:v>
                </c:pt>
                <c:pt idx="8">
                  <c:v>0.54631782945736429</c:v>
                </c:pt>
                <c:pt idx="9">
                  <c:v>0.60547860563307765</c:v>
                </c:pt>
                <c:pt idx="10">
                  <c:v>0.51934112646121144</c:v>
                </c:pt>
                <c:pt idx="11">
                  <c:v>0.57472178060413359</c:v>
                </c:pt>
                <c:pt idx="12">
                  <c:v>0.54935194416749755</c:v>
                </c:pt>
                <c:pt idx="13">
                  <c:v>0.58452510492771648</c:v>
                </c:pt>
                <c:pt idx="14">
                  <c:v>0.46156517712433431</c:v>
                </c:pt>
                <c:pt idx="15">
                  <c:v>0.46445424305716715</c:v>
                </c:pt>
                <c:pt idx="16">
                  <c:v>0.54630155664129076</c:v>
                </c:pt>
                <c:pt idx="17">
                  <c:v>0.48377225519287836</c:v>
                </c:pt>
                <c:pt idx="18">
                  <c:v>0.54673822426010843</c:v>
                </c:pt>
                <c:pt idx="19">
                  <c:v>0.53730002010145317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79-4138-A1FF-EBE03E5AFB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5904000"/>
        <c:axId val="425905536"/>
      </c:barChart>
      <c:catAx>
        <c:axId val="425904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25905536"/>
        <c:crosses val="autoZero"/>
        <c:auto val="1"/>
        <c:lblAlgn val="ctr"/>
        <c:lblOffset val="100"/>
        <c:noMultiLvlLbl val="0"/>
      </c:catAx>
      <c:valAx>
        <c:axId val="425905536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4259040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74672236091099675"/>
          <c:y val="1.6438436158719963E-3"/>
          <c:w val="0.25231457207589647"/>
          <c:h val="0.1777960992825742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Andel vaccinerede (65+ årige), April-Juni 2020</c:v>
          </c:tx>
          <c:spPr>
            <a:solidFill>
              <a:srgbClr val="265C88"/>
            </a:solidFill>
          </c:spPr>
          <c:invertIfNegative val="0"/>
          <c:dLbls>
            <c:dLbl>
              <c:idx val="2"/>
              <c:layout>
                <c:manualLayout>
                  <c:x val="0"/>
                  <c:y val="1.108433608754356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4E5-46A7-B579-6179C0D647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'Ark1'!$C$429:$C$448</c:f>
              <c:strCache>
                <c:ptCount val="20"/>
                <c:pt idx="0">
                  <c:v>Favrskov</c:v>
                </c:pt>
                <c:pt idx="1">
                  <c:v>Hedensted</c:v>
                </c:pt>
                <c:pt idx="2">
                  <c:v>Herning</c:v>
                </c:pt>
                <c:pt idx="3">
                  <c:v>Holstebro</c:v>
                </c:pt>
                <c:pt idx="4">
                  <c:v>Horsens</c:v>
                </c:pt>
                <c:pt idx="5">
                  <c:v>Ikast-Brande</c:v>
                </c:pt>
                <c:pt idx="6">
                  <c:v>Lemvig</c:v>
                </c:pt>
                <c:pt idx="7">
                  <c:v>Norddjurs</c:v>
                </c:pt>
                <c:pt idx="8">
                  <c:v>Odder</c:v>
                </c:pt>
                <c:pt idx="9">
                  <c:v>Randers</c:v>
                </c:pt>
                <c:pt idx="10">
                  <c:v>Ringkøbing-Skjern</c:v>
                </c:pt>
                <c:pt idx="11">
                  <c:v>Samsø</c:v>
                </c:pt>
                <c:pt idx="12">
                  <c:v>Silkeborg</c:v>
                </c:pt>
                <c:pt idx="13">
                  <c:v>Skanderborg</c:v>
                </c:pt>
                <c:pt idx="14">
                  <c:v>Skive </c:v>
                </c:pt>
                <c:pt idx="15">
                  <c:v>Struer</c:v>
                </c:pt>
                <c:pt idx="16">
                  <c:v>Syddjurs</c:v>
                </c:pt>
                <c:pt idx="17">
                  <c:v>Viborg</c:v>
                </c:pt>
                <c:pt idx="18">
                  <c:v>Aarhus</c:v>
                </c:pt>
                <c:pt idx="19">
                  <c:v>RM</c:v>
                </c:pt>
              </c:strCache>
            </c:strRef>
          </c:cat>
          <c:val>
            <c:numRef>
              <c:f>'Ark1'!$H$429:$H$448</c:f>
              <c:numCache>
                <c:formatCode>0.0%</c:formatCode>
                <c:ptCount val="20"/>
                <c:pt idx="0">
                  <c:v>0.11076237724005265</c:v>
                </c:pt>
                <c:pt idx="1">
                  <c:v>0.11022292276514299</c:v>
                </c:pt>
                <c:pt idx="2">
                  <c:v>0.1591392764246867</c:v>
                </c:pt>
                <c:pt idx="3">
                  <c:v>0.10525497512437811</c:v>
                </c:pt>
                <c:pt idx="4">
                  <c:v>0.11191810591330208</c:v>
                </c:pt>
                <c:pt idx="5">
                  <c:v>0.13459770114942529</c:v>
                </c:pt>
                <c:pt idx="6">
                  <c:v>9.7102283630781036E-2</c:v>
                </c:pt>
                <c:pt idx="7">
                  <c:v>0.12353692274952117</c:v>
                </c:pt>
                <c:pt idx="8">
                  <c:v>0.14689482791770814</c:v>
                </c:pt>
                <c:pt idx="9">
                  <c:v>0.16012502562000411</c:v>
                </c:pt>
                <c:pt idx="10">
                  <c:v>0.15875701869086994</c:v>
                </c:pt>
                <c:pt idx="11">
                  <c:v>0.23187250996015937</c:v>
                </c:pt>
                <c:pt idx="12">
                  <c:v>0.14281200631911534</c:v>
                </c:pt>
                <c:pt idx="13">
                  <c:v>0.13143935988492314</c:v>
                </c:pt>
                <c:pt idx="14">
                  <c:v>0.13859392164042475</c:v>
                </c:pt>
                <c:pt idx="15">
                  <c:v>0.20827744778693236</c:v>
                </c:pt>
                <c:pt idx="16">
                  <c:v>0.18036760250454453</c:v>
                </c:pt>
                <c:pt idx="17">
                  <c:v>0.17124101927947485</c:v>
                </c:pt>
                <c:pt idx="18">
                  <c:v>0.1943158905424868</c:v>
                </c:pt>
                <c:pt idx="19">
                  <c:v>0.15300112940477634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E5-46A7-B579-6179C0D647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5947520"/>
        <c:axId val="425949056"/>
      </c:barChart>
      <c:catAx>
        <c:axId val="4259475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Bopælskommune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425949056"/>
        <c:crosses val="autoZero"/>
        <c:auto val="1"/>
        <c:lblAlgn val="ctr"/>
        <c:lblOffset val="100"/>
        <c:noMultiLvlLbl val="0"/>
      </c:catAx>
      <c:valAx>
        <c:axId val="425949056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4259475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0667929272388021"/>
          <c:y val="1.4227960402412159E-2"/>
          <c:w val="0.27151012045905731"/>
          <c:h val="0.1497904083709727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0BAEA1-0E41-42A4-A493-0C9323030865}" type="datetimeFigureOut">
              <a:rPr lang="da-DK" smtClean="0"/>
              <a:pPr/>
              <a:t>21-09-2020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6634E-4068-47A8-82B5-91D6F1B85887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6706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6634E-4068-47A8-82B5-91D6F1B85887}" type="slidenum">
              <a:rPr lang="da-DK" smtClean="0"/>
              <a:pPr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74661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C6634E-4068-47A8-82B5-91D6F1B85887}" type="slidenum">
              <a:rPr lang="da-DK" smtClean="0"/>
              <a:pPr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3352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298131-1DFA-44D6-875B-EC88C80CCF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FE16A074-B4A6-4929-A255-7C61EDBFD1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8860FA9-29C3-41F0-AF4B-D7A09757C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6DE1-6B63-459E-B25B-68671909F6D5}" type="datetimeFigureOut">
              <a:rPr lang="da-DK" smtClean="0"/>
              <a:pPr/>
              <a:t>21-09-2020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F047EE4-BA2D-46DC-A8B7-99D862660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5A15FB1-ABB0-4E1C-AB1B-B080C4224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A937E-FA35-4CE4-B69C-F5375D9D772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06736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E3894B-E7E3-46DB-AAC1-CE96656E2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1AE9F061-08DB-4B9E-A7F3-5557693779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39D5B92-B1AE-4D6D-B9BA-9B237D4F1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6DE1-6B63-459E-B25B-68671909F6D5}" type="datetimeFigureOut">
              <a:rPr lang="da-DK" smtClean="0"/>
              <a:pPr/>
              <a:t>21-09-2020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DF65DAE-D2FB-4C52-915F-C494C536C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BA55F6E-701E-419E-9B68-0EFA6D093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A937E-FA35-4CE4-B69C-F5375D9D772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84055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B051858E-B188-42F9-A98B-566A16065F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2C23580B-752C-4FB4-8BE3-044B2BA4C1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FE05A8E-76FE-4D31-899A-BC85C9FD3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6DE1-6B63-459E-B25B-68671909F6D5}" type="datetimeFigureOut">
              <a:rPr lang="da-DK" smtClean="0"/>
              <a:pPr/>
              <a:t>21-09-2020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5FE96B4-B057-4B9F-A052-648CC623A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BC7EBA1-0E3E-4E48-8128-C2AFB1041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A937E-FA35-4CE4-B69C-F5375D9D772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53862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A75200-9278-4731-AF36-A9EF5CF39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BEDD171-114F-4A42-8990-CE258C7541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F7B57DE-D8A5-4C7B-A479-2AC01B5C8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6DE1-6B63-459E-B25B-68671909F6D5}" type="datetimeFigureOut">
              <a:rPr lang="da-DK" smtClean="0"/>
              <a:pPr/>
              <a:t>21-09-2020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D1DB73E-7047-4152-B4D0-8C12E4C81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EB67D76-43BF-4774-8741-7E09F960A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A937E-FA35-4CE4-B69C-F5375D9D772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04226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562386-804E-40FC-B3BF-63EEF5B34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FE5454F-DC64-495F-BE33-4D72BC41B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687F520-50CC-4B91-B4CA-DBD9A92EB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6DE1-6B63-459E-B25B-68671909F6D5}" type="datetimeFigureOut">
              <a:rPr lang="da-DK" smtClean="0"/>
              <a:pPr/>
              <a:t>21-09-2020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5018F40-FCF5-4EFF-B32A-9C53AE665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183EAB0-5BF9-43E7-9FAB-5EF60D49B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A937E-FA35-4CE4-B69C-F5375D9D772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364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730202-EF7A-47B2-A7F7-C1BDF4BC6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EE673B2-442F-4AC3-B3C9-4E5EF88A66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9966E3D-4B4C-454C-A772-394888489D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D5551B0-9281-444F-B64B-AB7DD765A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6DE1-6B63-459E-B25B-68671909F6D5}" type="datetimeFigureOut">
              <a:rPr lang="da-DK" smtClean="0"/>
              <a:pPr/>
              <a:t>21-09-2020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00ADA34-EEC9-4CEA-BBE9-8747E0EC9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C754DED-135D-4F6F-A3CD-05F19C98A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A937E-FA35-4CE4-B69C-F5375D9D772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6280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4D889C-0FAD-476D-8068-0D857CF34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48FF7CB-58C2-4481-B615-C983300CB0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76A69E0-FFA0-4457-A51B-A3ACF047DC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159E75F-70E0-46DB-BB21-694D106441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E75A53F3-39B8-4B37-A548-AB75731DDB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53A65A0D-0594-49FD-A69E-5B6155684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6DE1-6B63-459E-B25B-68671909F6D5}" type="datetimeFigureOut">
              <a:rPr lang="da-DK" smtClean="0"/>
              <a:pPr/>
              <a:t>21-09-2020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97DA799E-55A5-44CA-A6A4-742BCBFCF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28189892-B2BD-4C66-A979-0BEBAEF18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A937E-FA35-4CE4-B69C-F5375D9D772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58610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9B13E1-E3A6-4B1C-A537-BCB238529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BF0DD49-D240-47EE-A5F6-A8838982D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6DE1-6B63-459E-B25B-68671909F6D5}" type="datetimeFigureOut">
              <a:rPr lang="da-DK" smtClean="0"/>
              <a:pPr/>
              <a:t>21-09-2020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BCCDF818-6DFC-40E7-8C10-7B821D7C2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33BFB661-1F7D-4A99-BDAE-974EA6524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A937E-FA35-4CE4-B69C-F5375D9D772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37110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8C9C684D-EB83-47BB-8E2B-277AD7224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6DE1-6B63-459E-B25B-68671909F6D5}" type="datetimeFigureOut">
              <a:rPr lang="da-DK" smtClean="0"/>
              <a:pPr/>
              <a:t>21-09-2020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4479D73-7961-4D68-A735-7CB3911EF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F803B35-C2F6-46B0-B314-05065D262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A937E-FA35-4CE4-B69C-F5375D9D772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61191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600793-4D69-4A36-9706-8652559BF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3A792CA-1E60-495B-A9BD-E33816666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A1A39FC-AE7A-4EB0-93C1-CA4119CD9C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2BB4B1D-797F-4897-B1FB-5D4624000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6DE1-6B63-459E-B25B-68671909F6D5}" type="datetimeFigureOut">
              <a:rPr lang="da-DK" smtClean="0"/>
              <a:pPr/>
              <a:t>21-09-2020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87012EF-7B88-4D92-92FA-9BC8FF7A0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8600C9E-EFE3-4CC4-881D-8AA5F6B76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A937E-FA35-4CE4-B69C-F5375D9D772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7881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52A555-BCBA-4BFC-87BD-D6D74CB2B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CD29C1FC-B134-4979-9C37-91263486A8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40A1AF3-B8D2-4695-99E8-0A0EA2EC28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F88C47F-853C-4055-9A0B-776E953B9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6DE1-6B63-459E-B25B-68671909F6D5}" type="datetimeFigureOut">
              <a:rPr lang="da-DK" smtClean="0"/>
              <a:pPr/>
              <a:t>21-09-2020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DE4086B-06A7-488F-A027-BBAFE54F8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94D2770-19AD-4332-8EFF-0AB4E6974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A937E-FA35-4CE4-B69C-F5375D9D772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2066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3B61428-82AF-4658-8B93-4B4E4F53F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A969911-F236-4E75-8A30-74D31EFD3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79C1480-A599-4C66-B414-7FC3E2BAF2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36DE1-6B63-459E-B25B-68671909F6D5}" type="datetimeFigureOut">
              <a:rPr lang="da-DK" smtClean="0"/>
              <a:pPr/>
              <a:t>21-09-2020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A4C122B-D64E-4D54-B96A-7FFFC9EC53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321F5DA-D716-4146-9E11-95906215BA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A937E-FA35-4CE4-B69C-F5375D9D772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29857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7A87D6D8-98CA-B947-B34E-8D1B743F36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68411" y="-215900"/>
            <a:ext cx="13283514" cy="7382510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1A7EDDA3-1064-D042-AEB3-2F88436AB3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5344" y="5977891"/>
            <a:ext cx="3099757" cy="138312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7889B67-8C9C-46FD-924F-5D20F8C42B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33401"/>
            <a:ext cx="9144000" cy="1638299"/>
          </a:xfrm>
        </p:spPr>
        <p:txBody>
          <a:bodyPr>
            <a:normAutofit fontScale="90000"/>
          </a:bodyPr>
          <a:lstStyle/>
          <a:p>
            <a:r>
              <a:rPr lang="da-DK" b="1" dirty="0">
                <a:solidFill>
                  <a:srgbClr val="00699C"/>
                </a:solidFill>
              </a:rPr>
              <a:t>STOP INFLUENZA</a:t>
            </a:r>
            <a:br>
              <a:rPr lang="da-DK" b="1" dirty="0">
                <a:solidFill>
                  <a:srgbClr val="00699C"/>
                </a:solidFill>
              </a:rPr>
            </a:br>
            <a:r>
              <a:rPr lang="da-DK" b="1" dirty="0">
                <a:solidFill>
                  <a:srgbClr val="00699C"/>
                </a:solidFill>
              </a:rPr>
              <a:t>Pas på dem, du passer på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5F9F617D-EC92-7C4F-A636-60A8597ADB42}"/>
              </a:ext>
            </a:extLst>
          </p:cNvPr>
          <p:cNvSpPr/>
          <p:nvPr/>
        </p:nvSpPr>
        <p:spPr>
          <a:xfrm>
            <a:off x="290802" y="6151156"/>
            <a:ext cx="19013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>
                <a:solidFill>
                  <a:srgbClr val="0063BF"/>
                </a:solidFill>
              </a:rPr>
              <a:t>www.tostik.rm.dk</a:t>
            </a:r>
            <a:endParaRPr lang="da-DK" dirty="0">
              <a:solidFill>
                <a:srgbClr val="0063BF"/>
              </a:solidFill>
              <a:effectLst/>
            </a:endParaRP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2166" y="2373079"/>
            <a:ext cx="4505334" cy="396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416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3EEE64B4-9C9A-5F4D-B136-DA6F4264F1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91114" y="-73905"/>
            <a:ext cx="12826496" cy="700581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C43648E-2291-4932-BB3A-FA601275A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68400" y="441325"/>
            <a:ext cx="10515600" cy="1325563"/>
          </a:xfrm>
        </p:spPr>
        <p:txBody>
          <a:bodyPr>
            <a:normAutofit/>
          </a:bodyPr>
          <a:lstStyle/>
          <a:p>
            <a:r>
              <a:rPr lang="da-DK" sz="5400" dirty="0">
                <a:solidFill>
                  <a:srgbClr val="FFFF00"/>
                </a:solidFill>
              </a:rPr>
              <a:t>              </a:t>
            </a:r>
            <a:endParaRPr lang="da-DK" sz="5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43821B6B-1CD7-4B02-81BA-9C058BDBD192}"/>
              </a:ext>
            </a:extLst>
          </p:cNvPr>
          <p:cNvSpPr/>
          <p:nvPr/>
        </p:nvSpPr>
        <p:spPr>
          <a:xfrm>
            <a:off x="2352906" y="2007219"/>
            <a:ext cx="77964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da-DK" sz="2400" b="1" dirty="0">
              <a:solidFill>
                <a:srgbClr val="DA2249"/>
              </a:solidFill>
              <a:latin typeface="+mj-lt"/>
            </a:endParaRPr>
          </a:p>
          <a:p>
            <a:pPr algn="ctr"/>
            <a:endParaRPr lang="da-DK" sz="2400" b="1" dirty="0">
              <a:solidFill>
                <a:srgbClr val="DA2249"/>
              </a:solidFill>
              <a:latin typeface="+mj-lt"/>
            </a:endParaRPr>
          </a:p>
          <a:p>
            <a:pPr algn="ctr"/>
            <a:endParaRPr lang="da-DK" sz="2400" b="1" dirty="0">
              <a:solidFill>
                <a:srgbClr val="DA2249"/>
              </a:solidFill>
              <a:latin typeface="+mj-lt"/>
            </a:endParaRPr>
          </a:p>
          <a:p>
            <a:pPr algn="ctr"/>
            <a:endParaRPr lang="da-DK" sz="2400" b="1" dirty="0">
              <a:solidFill>
                <a:srgbClr val="DA2249"/>
              </a:solidFill>
              <a:latin typeface="+mj-lt"/>
            </a:endParaRPr>
          </a:p>
          <a:p>
            <a:pPr algn="ctr"/>
            <a:endParaRPr lang="da-DK" sz="2400" b="1" dirty="0">
              <a:solidFill>
                <a:srgbClr val="DA2249"/>
              </a:solidFill>
              <a:latin typeface="+mj-lt"/>
            </a:endParaRPr>
          </a:p>
          <a:p>
            <a:pPr algn="ctr"/>
            <a:endParaRPr lang="da-DK" sz="2400" b="1" dirty="0">
              <a:solidFill>
                <a:srgbClr val="DA2249"/>
              </a:solidFill>
              <a:latin typeface="+mj-lt"/>
            </a:endParaRPr>
          </a:p>
          <a:p>
            <a:pPr algn="ctr"/>
            <a:endParaRPr lang="da-DK" sz="2400" b="1" dirty="0">
              <a:solidFill>
                <a:srgbClr val="DA2249"/>
              </a:solidFill>
              <a:latin typeface="+mj-lt"/>
            </a:endParaRPr>
          </a:p>
        </p:txBody>
      </p:sp>
      <p:graphicFrame>
        <p:nvGraphicFramePr>
          <p:cNvPr id="13" name="Diagram 12"/>
          <p:cNvGraphicFramePr>
            <a:graphicFrameLocks/>
          </p:cNvGraphicFramePr>
          <p:nvPr/>
        </p:nvGraphicFramePr>
        <p:xfrm>
          <a:off x="926593" y="1310884"/>
          <a:ext cx="12241744" cy="5469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ktangel 5">
            <a:extLst>
              <a:ext uri="{FF2B5EF4-FFF2-40B4-BE49-F238E27FC236}">
                <a16:creationId xmlns:a16="http://schemas.microsoft.com/office/drawing/2014/main" id="{C9215010-DE26-3445-BC9A-97D3D31B764A}"/>
              </a:ext>
            </a:extLst>
          </p:cNvPr>
          <p:cNvSpPr/>
          <p:nvPr/>
        </p:nvSpPr>
        <p:spPr>
          <a:xfrm>
            <a:off x="2626125" y="276256"/>
            <a:ext cx="800608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da-DK" b="1" dirty="0">
                <a:solidFill>
                  <a:srgbClr val="265C88"/>
                </a:solidFill>
              </a:rPr>
              <a:t>Vaccination imod pneumokok:</a:t>
            </a: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da-DK" b="1" dirty="0">
                <a:solidFill>
                  <a:srgbClr val="265C88"/>
                </a:solidFill>
              </a:rPr>
              <a:t>Andel af befolkningen i kommunerne i RM, vaccineret mod pneumokok </a:t>
            </a: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da-DK" b="1" dirty="0">
                <a:solidFill>
                  <a:srgbClr val="265C88"/>
                </a:solidFill>
              </a:rPr>
              <a:t>Aldersgruppe: 65+ årige / Periode: April, maj og juni 2020 </a:t>
            </a: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da-DK" sz="1400" b="1" dirty="0"/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da-DK" sz="1400" dirty="0"/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F7121633-D648-0041-9AB9-88EE7D41C3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543" y="6203259"/>
            <a:ext cx="2410705" cy="107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633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2C75FC-AD23-574F-8F29-BE957EB289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16DC725-3764-0747-85FC-CA290C156A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7C99D9F1-BDE7-3641-B02D-5E950DF231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17248" y="-73905"/>
            <a:ext cx="12826496" cy="7005810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C3F3AD85-7642-5445-B7E8-869521B82186}"/>
              </a:ext>
            </a:extLst>
          </p:cNvPr>
          <p:cNvSpPr/>
          <p:nvPr/>
        </p:nvSpPr>
        <p:spPr>
          <a:xfrm>
            <a:off x="2607550" y="2068373"/>
            <a:ext cx="705944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da-DK" sz="2400" b="1" dirty="0">
              <a:solidFill>
                <a:srgbClr val="DA2249"/>
              </a:solidFill>
              <a:latin typeface="+mj-lt"/>
            </a:endParaRPr>
          </a:p>
          <a:p>
            <a:pPr algn="ctr"/>
            <a:endParaRPr lang="da-DK" sz="2400" b="1" dirty="0">
              <a:solidFill>
                <a:srgbClr val="DA2249"/>
              </a:solidFill>
              <a:latin typeface="+mj-lt"/>
            </a:endParaRPr>
          </a:p>
          <a:p>
            <a:pPr algn="ctr"/>
            <a:endParaRPr lang="da-DK" sz="2400" b="1" dirty="0">
              <a:solidFill>
                <a:srgbClr val="DA2249"/>
              </a:solidFill>
              <a:latin typeface="+mj-lt"/>
            </a:endParaRPr>
          </a:p>
          <a:p>
            <a:pPr algn="ctr"/>
            <a:endParaRPr lang="da-DK" sz="2400" b="1" dirty="0">
              <a:solidFill>
                <a:srgbClr val="DA2249"/>
              </a:solidFill>
              <a:latin typeface="+mj-lt"/>
            </a:endParaRPr>
          </a:p>
          <a:p>
            <a:pPr algn="ctr"/>
            <a:endParaRPr lang="da-DK" sz="2400" b="1" dirty="0">
              <a:solidFill>
                <a:srgbClr val="DA2249"/>
              </a:solidFill>
              <a:latin typeface="+mj-lt"/>
            </a:endParaRPr>
          </a:p>
          <a:p>
            <a:pPr algn="ctr"/>
            <a:endParaRPr lang="da-DK" sz="2400" b="1" dirty="0">
              <a:solidFill>
                <a:srgbClr val="DA2249"/>
              </a:solidFill>
              <a:latin typeface="+mj-lt"/>
            </a:endParaRPr>
          </a:p>
          <a:p>
            <a:pPr algn="ctr"/>
            <a:endParaRPr lang="da-DK" sz="2400" b="1" dirty="0">
              <a:solidFill>
                <a:srgbClr val="DA2249"/>
              </a:solidFill>
              <a:latin typeface="+mj-lt"/>
            </a:endParaRPr>
          </a:p>
        </p:txBody>
      </p:sp>
      <p:graphicFrame>
        <p:nvGraphicFramePr>
          <p:cNvPr id="10" name="Tabel 9">
            <a:extLst>
              <a:ext uri="{FF2B5EF4-FFF2-40B4-BE49-F238E27FC236}">
                <a16:creationId xmlns:a16="http://schemas.microsoft.com/office/drawing/2014/main" id="{B3116EDC-D75A-5441-8E86-C709DC18406F}"/>
              </a:ext>
            </a:extLst>
          </p:cNvPr>
          <p:cNvGraphicFramePr>
            <a:graphicFrameLocks noGrp="1"/>
          </p:cNvGraphicFramePr>
          <p:nvPr/>
        </p:nvGraphicFramePr>
        <p:xfrm>
          <a:off x="463628" y="294887"/>
          <a:ext cx="11225831" cy="4195858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33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5336">
                  <a:extLst>
                    <a:ext uri="{9D8B030D-6E8A-4147-A177-3AD203B41FA5}">
                      <a16:colId xmlns:a16="http://schemas.microsoft.com/office/drawing/2014/main" val="1991973871"/>
                    </a:ext>
                  </a:extLst>
                </a:gridCol>
                <a:gridCol w="1498059">
                  <a:extLst>
                    <a:ext uri="{9D8B030D-6E8A-4147-A177-3AD203B41FA5}">
                      <a16:colId xmlns:a16="http://schemas.microsoft.com/office/drawing/2014/main" val="1183879039"/>
                    </a:ext>
                  </a:extLst>
                </a:gridCol>
                <a:gridCol w="16147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1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91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1756">
                <a:tc gridSpan="6">
                  <a:txBody>
                    <a:bodyPr/>
                    <a:lstStyle/>
                    <a:p>
                      <a:pPr algn="l" fontAlgn="b"/>
                      <a:r>
                        <a:rPr lang="da-DK" sz="1400" b="1" u="none" strike="noStrike" dirty="0">
                          <a:solidFill>
                            <a:srgbClr val="005E8D"/>
                          </a:solidFill>
                          <a:effectLst/>
                        </a:rPr>
                        <a:t>Vaccination imod pneumokok - antal og andele, opgjort på kommuneniveau (65+ årige) </a:t>
                      </a:r>
                      <a:endParaRPr lang="da-DK" sz="1400" b="1" i="0" u="none" strike="noStrike" dirty="0">
                        <a:solidFill>
                          <a:srgbClr val="005E8D"/>
                        </a:solidFill>
                        <a:effectLst/>
                        <a:latin typeface="Verdana"/>
                      </a:endParaRPr>
                    </a:p>
                  </a:txBody>
                  <a:tcPr marL="85224" marR="85224" marT="42612" marB="42612" anchor="b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092">
                <a:tc gridSpan="2"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 dirty="0">
                          <a:solidFill>
                            <a:srgbClr val="005E8D"/>
                          </a:solidFill>
                          <a:effectLst/>
                        </a:rPr>
                        <a:t>Periode: April, maj og juni 2020</a:t>
                      </a:r>
                      <a:endParaRPr lang="da-DK" sz="1200" b="1" i="0" u="none" strike="noStrike" dirty="0">
                        <a:solidFill>
                          <a:srgbClr val="005E8D"/>
                        </a:solidFill>
                        <a:effectLst/>
                        <a:latin typeface="Verdana"/>
                      </a:endParaRPr>
                    </a:p>
                  </a:txBody>
                  <a:tcPr marL="85224" marR="85224" marT="42612" marB="42612" anchor="b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a-DK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897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65+ årige </a:t>
                      </a:r>
                      <a:endParaRPr lang="da-DK" sz="1000" b="0" i="0" u="none" strike="noStrike">
                        <a:solidFill>
                          <a:srgbClr val="FF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u="none" strike="noStrike">
                          <a:effectLst/>
                        </a:rPr>
                        <a:t>Antal vacc.</a:t>
                      </a:r>
                      <a:endParaRPr lang="da-DK"/>
                    </a:p>
                  </a:txBody>
                  <a:tcPr marL="5390" marR="5390" marT="53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Antal vacc.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Antal </a:t>
                      </a:r>
                      <a:r>
                        <a:rPr lang="da-DK" sz="1000" u="none" strike="noStrike" dirty="0" err="1">
                          <a:effectLst/>
                        </a:rPr>
                        <a:t>vacc</a:t>
                      </a:r>
                      <a:r>
                        <a:rPr lang="da-DK" sz="1000" u="none" strike="noStrike" dirty="0">
                          <a:effectLst/>
                        </a:rPr>
                        <a:t>. </a:t>
                      </a:r>
                      <a:r>
                        <a:rPr lang="da-DK" sz="1000" u="none" strike="noStrike" dirty="0" err="1">
                          <a:effectLst/>
                        </a:rPr>
                        <a:t>ialt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Antal sikrede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Andel </a:t>
                      </a:r>
                      <a:r>
                        <a:rPr lang="da-DK" sz="1000" u="none" strike="noStrike" dirty="0" err="1">
                          <a:effectLst/>
                        </a:rPr>
                        <a:t>vacc</a:t>
                      </a:r>
                      <a:r>
                        <a:rPr lang="da-DK" sz="1000" u="none" strike="noStrike" dirty="0">
                          <a:effectLst/>
                        </a:rPr>
                        <a:t>.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897"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u="none" strike="noStrike">
                          <a:effectLst/>
                        </a:rPr>
                        <a:t>i almen praksis</a:t>
                      </a:r>
                      <a:endParaRPr lang="da-DK"/>
                    </a:p>
                  </a:txBody>
                  <a:tcPr marL="5390" marR="5390" marT="53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DLVS o.lign.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pr. 01042020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65+ årige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897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u="none" strike="noStrike">
                          <a:effectLst/>
                        </a:rPr>
                        <a:t>April-Juni 2020</a:t>
                      </a:r>
                      <a:endParaRPr lang="da-DK"/>
                    </a:p>
                  </a:txBody>
                  <a:tcPr marL="5390" marR="5390" marT="53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April-Juni 2020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April-Juni 2020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 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April-Juni 2020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8897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Favrskov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u="none" strike="noStrike">
                          <a:effectLst/>
                        </a:rPr>
                        <a:t>1.085</a:t>
                      </a:r>
                      <a:endParaRPr lang="da-DK"/>
                    </a:p>
                  </a:txBody>
                  <a:tcPr marL="5390" marR="5390" marT="53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9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1094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9.877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11,1%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8897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Hedensted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u="none" strike="noStrike">
                          <a:effectLst/>
                        </a:rPr>
                        <a:t>926</a:t>
                      </a:r>
                      <a:endParaRPr lang="da-DK"/>
                    </a:p>
                  </a:txBody>
                  <a:tcPr marL="5390" marR="5390" marT="53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53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979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8.882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11,0%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8897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Herning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u="none" strike="noStrike">
                          <a:effectLst/>
                        </a:rPr>
                        <a:t>2.658</a:t>
                      </a:r>
                      <a:endParaRPr lang="da-DK"/>
                    </a:p>
                  </a:txBody>
                  <a:tcPr marL="5390" marR="5390" marT="53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34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2692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16.916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15,9%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8897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Holstebro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u="none" strike="noStrike">
                          <a:effectLst/>
                        </a:rPr>
                        <a:t>1.333</a:t>
                      </a:r>
                      <a:endParaRPr lang="da-DK"/>
                    </a:p>
                  </a:txBody>
                  <a:tcPr marL="5390" marR="5390" marT="53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21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1354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12.864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10,5%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8897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Horsens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u="none" strike="noStrike">
                          <a:effectLst/>
                        </a:rPr>
                        <a:t>1.873</a:t>
                      </a:r>
                      <a:endParaRPr lang="da-DK"/>
                    </a:p>
                  </a:txBody>
                  <a:tcPr marL="5390" marR="5390" marT="53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84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1957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17.486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11,2%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8897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Ikast-Brande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u="none" strike="noStrike">
                          <a:effectLst/>
                        </a:rPr>
                        <a:t>1.131</a:t>
                      </a:r>
                      <a:endParaRPr lang="da-DK"/>
                    </a:p>
                  </a:txBody>
                  <a:tcPr marL="5390" marR="5390" marT="53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40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1171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8.700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13,5%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8897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Lemvig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u="none" strike="noStrike">
                          <a:effectLst/>
                        </a:rPr>
                        <a:t>501</a:t>
                      </a:r>
                      <a:endParaRPr lang="da-DK"/>
                    </a:p>
                  </a:txBody>
                  <a:tcPr marL="5390" marR="5390" marT="53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5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506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5.211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9,7%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8897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Norddjurs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u="none" strike="noStrike">
                          <a:effectLst/>
                        </a:rPr>
                        <a:t>1.149</a:t>
                      </a:r>
                      <a:endParaRPr lang="da-DK"/>
                    </a:p>
                  </a:txBody>
                  <a:tcPr marL="5390" marR="5390" marT="53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12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1161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9.398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12,4%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8897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Odder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u="none" strike="noStrike">
                          <a:effectLst/>
                        </a:rPr>
                        <a:t>747</a:t>
                      </a:r>
                      <a:endParaRPr lang="da-DK"/>
                    </a:p>
                  </a:txBody>
                  <a:tcPr marL="5390" marR="5390" marT="53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17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764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5.201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14,7%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8897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Randers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u="none" strike="noStrike">
                          <a:effectLst/>
                        </a:rPr>
                        <a:t>3.065</a:t>
                      </a:r>
                      <a:endParaRPr lang="da-DK"/>
                    </a:p>
                  </a:txBody>
                  <a:tcPr marL="5390" marR="5390" marT="53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60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3125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19.516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16,0%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8897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Ringkøbing-Skjern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u="none" strike="noStrike">
                          <a:effectLst/>
                        </a:rPr>
                        <a:t>2.007</a:t>
                      </a:r>
                      <a:endParaRPr lang="da-DK"/>
                    </a:p>
                  </a:txBody>
                  <a:tcPr marL="5390" marR="5390" marT="53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57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2064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13.001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15,9%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8897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Samsø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u="none" strike="noStrike">
                          <a:effectLst/>
                        </a:rPr>
                        <a:t>290</a:t>
                      </a:r>
                      <a:endParaRPr lang="da-DK"/>
                    </a:p>
                  </a:txBody>
                  <a:tcPr marL="5390" marR="5390" marT="53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291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1.255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23,2%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8897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Silkeborg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u="none" strike="noStrike">
                          <a:effectLst/>
                        </a:rPr>
                        <a:t>2.699</a:t>
                      </a:r>
                      <a:endParaRPr lang="da-DK"/>
                    </a:p>
                  </a:txBody>
                  <a:tcPr marL="5390" marR="5390" marT="53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13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2712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18.990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14,3%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8897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Skanderborg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u="none" strike="noStrike">
                          <a:effectLst/>
                        </a:rPr>
                        <a:t>1.448</a:t>
                      </a:r>
                      <a:endParaRPr lang="da-DK"/>
                    </a:p>
                  </a:txBody>
                  <a:tcPr marL="5390" marR="5390" marT="53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14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1462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11.123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13,1%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8897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Skive 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u="none" strike="noStrike">
                          <a:effectLst/>
                        </a:rPr>
                        <a:t>1.482</a:t>
                      </a:r>
                      <a:endParaRPr lang="da-DK"/>
                    </a:p>
                  </a:txBody>
                  <a:tcPr marL="5390" marR="5390" marT="53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32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1514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10.924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13,9%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8897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Struer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u="none" strike="noStrike">
                          <a:effectLst/>
                        </a:rPr>
                        <a:t>1.075</a:t>
                      </a:r>
                      <a:endParaRPr lang="da-DK"/>
                    </a:p>
                  </a:txBody>
                  <a:tcPr marL="5390" marR="5390" marT="53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12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1087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5.219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20,8%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8897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Syddjurs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u="none" strike="noStrike">
                          <a:effectLst/>
                        </a:rPr>
                        <a:t>1.776</a:t>
                      </a:r>
                      <a:endParaRPr lang="da-DK"/>
                    </a:p>
                  </a:txBody>
                  <a:tcPr marL="5390" marR="5390" marT="53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10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1786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9.902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18,0%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48897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Viborg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u="none" strike="noStrike">
                          <a:effectLst/>
                        </a:rPr>
                        <a:t>3.274</a:t>
                      </a:r>
                      <a:endParaRPr lang="da-DK"/>
                    </a:p>
                  </a:txBody>
                  <a:tcPr marL="5390" marR="5390" marT="53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39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3313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19.347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17,1%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48897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Aarhus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u="none" strike="noStrike">
                          <a:effectLst/>
                        </a:rPr>
                        <a:t>9.936</a:t>
                      </a:r>
                      <a:endParaRPr lang="da-DK"/>
                    </a:p>
                  </a:txBody>
                  <a:tcPr marL="5390" marR="5390" marT="53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183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10119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52.075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19,4%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48897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RM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u="none" strike="noStrike" dirty="0">
                          <a:effectLst/>
                        </a:rPr>
                        <a:t>38.455</a:t>
                      </a:r>
                      <a:endParaRPr lang="da-DK" dirty="0"/>
                    </a:p>
                  </a:txBody>
                  <a:tcPr marL="5390" marR="5390" marT="53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696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39.151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255.887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15,3%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390" marR="5390" marT="5390" marB="0" anchor="b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pic>
        <p:nvPicPr>
          <p:cNvPr id="9" name="Billede 8">
            <a:extLst>
              <a:ext uri="{FF2B5EF4-FFF2-40B4-BE49-F238E27FC236}">
                <a16:creationId xmlns:a16="http://schemas.microsoft.com/office/drawing/2014/main" id="{BA8D7436-E695-6A46-8E8D-5CCA462603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543" y="6319604"/>
            <a:ext cx="2410705" cy="1075663"/>
          </a:xfrm>
          <a:prstGeom prst="rect">
            <a:avLst/>
          </a:prstGeom>
        </p:spPr>
      </p:pic>
      <p:graphicFrame>
        <p:nvGraphicFramePr>
          <p:cNvPr id="14" name="Tabel 13">
            <a:extLst>
              <a:ext uri="{FF2B5EF4-FFF2-40B4-BE49-F238E27FC236}">
                <a16:creationId xmlns:a16="http://schemas.microsoft.com/office/drawing/2014/main" id="{FF6B4E84-871B-F643-9416-56B0A6E19023}"/>
              </a:ext>
            </a:extLst>
          </p:cNvPr>
          <p:cNvGraphicFramePr>
            <a:graphicFrameLocks noGrp="1"/>
          </p:cNvGraphicFramePr>
          <p:nvPr/>
        </p:nvGraphicFramePr>
        <p:xfrm>
          <a:off x="463628" y="4625166"/>
          <a:ext cx="11219291" cy="1606904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339887">
                  <a:extLst>
                    <a:ext uri="{9D8B030D-6E8A-4147-A177-3AD203B41FA5}">
                      <a16:colId xmlns:a16="http://schemas.microsoft.com/office/drawing/2014/main" val="1330584621"/>
                    </a:ext>
                  </a:extLst>
                </a:gridCol>
                <a:gridCol w="1585608">
                  <a:extLst>
                    <a:ext uri="{9D8B030D-6E8A-4147-A177-3AD203B41FA5}">
                      <a16:colId xmlns:a16="http://schemas.microsoft.com/office/drawing/2014/main" val="2547045185"/>
                    </a:ext>
                  </a:extLst>
                </a:gridCol>
                <a:gridCol w="1498060">
                  <a:extLst>
                    <a:ext uri="{9D8B030D-6E8A-4147-A177-3AD203B41FA5}">
                      <a16:colId xmlns:a16="http://schemas.microsoft.com/office/drawing/2014/main" val="1343497206"/>
                    </a:ext>
                  </a:extLst>
                </a:gridCol>
                <a:gridCol w="1634247">
                  <a:extLst>
                    <a:ext uri="{9D8B030D-6E8A-4147-A177-3AD203B41FA5}">
                      <a16:colId xmlns:a16="http://schemas.microsoft.com/office/drawing/2014/main" val="3060367841"/>
                    </a:ext>
                  </a:extLst>
                </a:gridCol>
                <a:gridCol w="1712068">
                  <a:extLst>
                    <a:ext uri="{9D8B030D-6E8A-4147-A177-3AD203B41FA5}">
                      <a16:colId xmlns:a16="http://schemas.microsoft.com/office/drawing/2014/main" val="3784404125"/>
                    </a:ext>
                  </a:extLst>
                </a:gridCol>
                <a:gridCol w="1449421">
                  <a:extLst>
                    <a:ext uri="{9D8B030D-6E8A-4147-A177-3AD203B41FA5}">
                      <a16:colId xmlns:a16="http://schemas.microsoft.com/office/drawing/2014/main" val="165617181"/>
                    </a:ext>
                  </a:extLst>
                </a:gridCol>
              </a:tblGrid>
              <a:tr h="200766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Datakilde: BI-portalen i RM (afregningsdata og praksisdata)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934" marR="4934" marT="493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934" marR="4934" marT="493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934" marR="4934" marT="493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934" marR="4934" marT="493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934" marR="4934" marT="493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934" marR="4934" marT="493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2536880"/>
                  </a:ext>
                </a:extLst>
              </a:tr>
              <a:tr h="194553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Note: Tabellen viser Antal borgere (65+ årige) med bopæl i kommunen, som er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934" marR="4934" marT="493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934" marR="4934" marT="493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934" marR="4934" marT="493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934" marR="4934" marT="493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934" marR="4934" marT="493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934" marR="4934" marT="493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3532128"/>
                  </a:ext>
                </a:extLst>
              </a:tr>
              <a:tr h="214009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registreret med en </a:t>
                      </a:r>
                      <a:r>
                        <a:rPr lang="da-DK" sz="1000" u="none" strike="noStrike" dirty="0" err="1">
                          <a:effectLst/>
                        </a:rPr>
                        <a:t>pneumokokvaccination</a:t>
                      </a:r>
                      <a:r>
                        <a:rPr lang="da-DK" sz="1000" u="none" strike="noStrike" dirty="0">
                          <a:effectLst/>
                        </a:rPr>
                        <a:t> (gratis vaccinationsprogram for udvalgte grupper).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934" marR="4934" marT="493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934" marR="4934" marT="493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934" marR="4934" marT="493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934" marR="4934" marT="493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934" marR="4934" marT="493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934" marR="4934" marT="493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028446"/>
                  </a:ext>
                </a:extLst>
              </a:tr>
              <a:tr h="123776">
                <a:tc gridSpan="3"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DLVS: Danske Lægers Vaccinations Service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934" marR="4934" marT="4934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814" marR="5814" marT="581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934" marR="4934" marT="493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934" marR="4934" marT="493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934" marR="4934" marT="493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0314781"/>
                  </a:ext>
                </a:extLst>
              </a:tr>
              <a:tr h="123776">
                <a:tc gridSpan="3">
                  <a:txBody>
                    <a:bodyPr/>
                    <a:lstStyle/>
                    <a:p>
                      <a:pPr algn="l" fontAlgn="b"/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934" marR="4934" marT="4934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814" marR="5814" marT="581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934" marR="4934" marT="493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934" marR="4934" marT="493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934" marR="4934" marT="493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0233013"/>
                  </a:ext>
                </a:extLst>
              </a:tr>
              <a:tr h="148752">
                <a:tc gridSpan="3">
                  <a:txBody>
                    <a:bodyPr/>
                    <a:lstStyle/>
                    <a:p>
                      <a:pPr algn="l" fontAlgn="b"/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934" marR="4934" marT="4934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814" marR="5814" marT="581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934" marR="4934" marT="493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934" marR="4934" marT="493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934" marR="4934" marT="493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9298891"/>
                  </a:ext>
                </a:extLst>
              </a:tr>
              <a:tr h="123776">
                <a:tc gridSpan="3"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Note: Antal sikrede (65+ årige) er opgjort pr. 1/4-2020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934" marR="4934" marT="4934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814" marR="5814" marT="581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934" marR="4934" marT="493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934" marR="4934" marT="493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934" marR="4934" marT="493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9736932"/>
                  </a:ext>
                </a:extLst>
              </a:tr>
              <a:tr h="123776">
                <a:tc gridSpan="3"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Data er trukket i regionens BI-portal den 25/8-2020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934" marR="4934" marT="4934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814" marR="5814" marT="581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934" marR="4934" marT="493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934" marR="4934" marT="493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934" marR="4934" marT="493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9867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551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32A47668-403D-384B-BA5B-648E684813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68411" y="-215900"/>
            <a:ext cx="13283514" cy="7226300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E9DA079-FD7F-4408-9792-EAA779AC8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0" y="320040"/>
            <a:ext cx="6923869" cy="6217920"/>
          </a:xfrm>
        </p:spPr>
        <p:txBody>
          <a:bodyPr anchor="ctr">
            <a:normAutofit/>
          </a:bodyPr>
          <a:lstStyle/>
          <a:p>
            <a:pPr lvl="1"/>
            <a:r>
              <a:rPr lang="da-DK" sz="3200" dirty="0">
                <a:solidFill>
                  <a:srgbClr val="005E8D"/>
                </a:solidFill>
              </a:rPr>
              <a:t>De mest almindelige bivirkninger er ømhed dér, hvor man bliver stukket, og mindre hyppigt, almen utilpashed, feber og muskelsmerter, der normalt forsvinder af sig selv i løbet af 1–2 dage. </a:t>
            </a:r>
          </a:p>
          <a:p>
            <a:pPr lvl="1">
              <a:buNone/>
            </a:pPr>
            <a:endParaRPr lang="da-DK" sz="3200" dirty="0">
              <a:solidFill>
                <a:srgbClr val="005E8D"/>
              </a:solidFill>
            </a:endParaRPr>
          </a:p>
          <a:p>
            <a:pPr lvl="1"/>
            <a:r>
              <a:rPr lang="da-DK" sz="3200" dirty="0">
                <a:solidFill>
                  <a:srgbClr val="005E8D"/>
                </a:solidFill>
              </a:rPr>
              <a:t>Det er </a:t>
            </a:r>
            <a:r>
              <a:rPr lang="da-DK" sz="3200" u="sng" dirty="0">
                <a:solidFill>
                  <a:srgbClr val="005E8D"/>
                </a:solidFill>
              </a:rPr>
              <a:t>IKKE</a:t>
            </a:r>
            <a:r>
              <a:rPr lang="da-DK" sz="3200" dirty="0">
                <a:solidFill>
                  <a:srgbClr val="005E8D"/>
                </a:solidFill>
              </a:rPr>
              <a:t> influenza, men kroppens reaktion når immunforsvaret aktiveres. </a:t>
            </a:r>
          </a:p>
        </p:txBody>
      </p:sp>
      <p:pic>
        <p:nvPicPr>
          <p:cNvPr id="12" name="Billed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249" y="1154353"/>
            <a:ext cx="5152159" cy="4841393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1214681" y="3130034"/>
            <a:ext cx="53938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400" dirty="0">
                <a:solidFill>
                  <a:srgbClr val="FFE699"/>
                </a:solidFill>
              </a:rPr>
              <a:t>”Jeg har hørt, at man kan</a:t>
            </a:r>
          </a:p>
          <a:p>
            <a:r>
              <a:rPr lang="da-DK" sz="2400" dirty="0">
                <a:solidFill>
                  <a:srgbClr val="FFE699"/>
                </a:solidFill>
              </a:rPr>
              <a:t> få influenza af vaccinen.” 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238809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08088F14-217B-BB46-B5EC-B2656DB28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68411" y="-215900"/>
            <a:ext cx="13283514" cy="7226300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E9DA079-FD7F-4408-9792-EAA779AC8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631" y="320040"/>
            <a:ext cx="6751020" cy="6217920"/>
          </a:xfrm>
        </p:spPr>
        <p:txBody>
          <a:bodyPr anchor="ctr">
            <a:normAutofit/>
          </a:bodyPr>
          <a:lstStyle/>
          <a:p>
            <a:pPr marL="457200" lvl="1" indent="0">
              <a:buNone/>
            </a:pPr>
            <a:endParaRPr lang="da-DK" sz="2200" dirty="0">
              <a:solidFill>
                <a:srgbClr val="005E8D"/>
              </a:solidFill>
            </a:endParaRPr>
          </a:p>
          <a:p>
            <a:pPr lvl="1"/>
            <a:r>
              <a:rPr lang="da-DK" sz="3200" dirty="0">
                <a:solidFill>
                  <a:srgbClr val="005E8D"/>
                </a:solidFill>
              </a:rPr>
              <a:t>Der går 2–3 uger, før man opnår fuld beskyttelse.</a:t>
            </a:r>
            <a:br>
              <a:rPr lang="da-DK" sz="3200" dirty="0">
                <a:solidFill>
                  <a:srgbClr val="005E8D"/>
                </a:solidFill>
              </a:rPr>
            </a:br>
            <a:endParaRPr lang="da-DK" sz="3200" dirty="0">
              <a:solidFill>
                <a:srgbClr val="005E8D"/>
              </a:solidFill>
            </a:endParaRPr>
          </a:p>
          <a:p>
            <a:pPr lvl="1"/>
            <a:r>
              <a:rPr lang="da-DK" sz="3200" dirty="0">
                <a:solidFill>
                  <a:srgbClr val="005E8D"/>
                </a:solidFill>
              </a:rPr>
              <a:t>Dvs. bedst at blive vaccineret i okt./nov. måned.</a:t>
            </a:r>
            <a:br>
              <a:rPr lang="da-DK" sz="3200" dirty="0">
                <a:solidFill>
                  <a:srgbClr val="005E8D"/>
                </a:solidFill>
              </a:rPr>
            </a:br>
            <a:endParaRPr lang="da-DK" sz="3200" dirty="0">
              <a:solidFill>
                <a:srgbClr val="005E8D"/>
              </a:solidFill>
            </a:endParaRPr>
          </a:p>
          <a:p>
            <a:pPr lvl="1"/>
            <a:r>
              <a:rPr lang="da-DK" sz="3200" dirty="0">
                <a:solidFill>
                  <a:srgbClr val="005E8D"/>
                </a:solidFill>
              </a:rPr>
              <a:t>Beskyttelsen varer ca. 6 mdr.</a:t>
            </a: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331" y="1116253"/>
            <a:ext cx="5152159" cy="4841393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1426063" y="2812534"/>
            <a:ext cx="33999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400" dirty="0">
                <a:solidFill>
                  <a:srgbClr val="FFF7B4"/>
                </a:solidFill>
              </a:rPr>
              <a:t>”Det er bedst at blive vaccineret sidst på sæsonen – den holder ikke en hel sæson.” </a:t>
            </a:r>
          </a:p>
        </p:txBody>
      </p:sp>
    </p:spTree>
    <p:extLst>
      <p:ext uri="{BB962C8B-B14F-4D97-AF65-F5344CB8AC3E}">
        <p14:creationId xmlns:p14="http://schemas.microsoft.com/office/powerpoint/2010/main" val="2426995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08088F14-217B-BB46-B5EC-B2656DB28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1934" y="-184150"/>
            <a:ext cx="13283514" cy="7226300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E9DA079-FD7F-4408-9792-EAA779AC8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631" y="320040"/>
            <a:ext cx="6751020" cy="6217920"/>
          </a:xfrm>
        </p:spPr>
        <p:txBody>
          <a:bodyPr anchor="ctr">
            <a:normAutofit/>
          </a:bodyPr>
          <a:lstStyle/>
          <a:p>
            <a:pPr marL="457200" lvl="1" indent="0">
              <a:buNone/>
            </a:pPr>
            <a:endParaRPr lang="da-DK" sz="2200" dirty="0">
              <a:solidFill>
                <a:srgbClr val="005E8D"/>
              </a:solidFill>
            </a:endParaRPr>
          </a:p>
          <a:p>
            <a:pPr marL="457200" lvl="1" indent="0">
              <a:buNone/>
            </a:pPr>
            <a:r>
              <a:rPr lang="da-DK" sz="3200" dirty="0">
                <a:solidFill>
                  <a:srgbClr val="005E8D"/>
                </a:solidFill>
              </a:rPr>
              <a:t/>
            </a:r>
            <a:br>
              <a:rPr lang="da-DK" sz="3200" dirty="0">
                <a:solidFill>
                  <a:srgbClr val="005E8D"/>
                </a:solidFill>
              </a:rPr>
            </a:br>
            <a:endParaRPr lang="da-DK" sz="3200" dirty="0">
              <a:solidFill>
                <a:srgbClr val="005E8D"/>
              </a:solidFill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4500" y="1696567"/>
            <a:ext cx="5152159" cy="4841393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1426063" y="2812534"/>
            <a:ext cx="33999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400" dirty="0">
                <a:solidFill>
                  <a:srgbClr val="FFF7B4"/>
                </a:solidFill>
              </a:rPr>
              <a:t> </a:t>
            </a: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4470" y="1008678"/>
            <a:ext cx="5157663" cy="4840644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20B9B439-E8E8-47CB-B787-EB41704AB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200025"/>
            <a:ext cx="10515600" cy="1325563"/>
          </a:xfrm>
        </p:spPr>
        <p:txBody>
          <a:bodyPr>
            <a:normAutofit/>
          </a:bodyPr>
          <a:lstStyle/>
          <a:p>
            <a:r>
              <a:rPr lang="da-DK" sz="5400" b="1" dirty="0">
                <a:solidFill>
                  <a:srgbClr val="005E8D"/>
                </a:solidFill>
              </a:rPr>
              <a:t>Forebyg smittespredning </a:t>
            </a:r>
            <a:endParaRPr lang="da-DK" b="1" dirty="0">
              <a:solidFill>
                <a:srgbClr val="005E8D"/>
              </a:solidFill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7823304" y="1590983"/>
            <a:ext cx="33399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400" dirty="0">
                <a:solidFill>
                  <a:srgbClr val="FFF7B4"/>
                </a:solidFill>
              </a:rPr>
              <a:t> </a:t>
            </a:r>
          </a:p>
          <a:p>
            <a:pPr algn="ctr"/>
            <a:endParaRPr lang="da-DK" sz="2400" dirty="0">
              <a:solidFill>
                <a:srgbClr val="FFF7B4"/>
              </a:solidFill>
            </a:endParaRPr>
          </a:p>
          <a:p>
            <a:pPr algn="ctr"/>
            <a:r>
              <a:rPr lang="da-DK" sz="2400" dirty="0">
                <a:solidFill>
                  <a:srgbClr val="FFF7B4"/>
                </a:solidFill>
              </a:rPr>
              <a:t>Host eller nys i ærmet og </a:t>
            </a:r>
            <a:r>
              <a:rPr lang="da-DK" sz="2400" b="1" dirty="0">
                <a:solidFill>
                  <a:srgbClr val="FFF7B4"/>
                </a:solidFill>
              </a:rPr>
              <a:t>ikke</a:t>
            </a:r>
            <a:r>
              <a:rPr lang="da-DK" sz="2400" dirty="0">
                <a:solidFill>
                  <a:srgbClr val="FFF7B4"/>
                </a:solidFill>
              </a:rPr>
              <a:t> i hånden</a:t>
            </a:r>
          </a:p>
          <a:p>
            <a:pPr algn="ctr"/>
            <a:r>
              <a:rPr lang="da-DK" sz="2400" dirty="0">
                <a:solidFill>
                  <a:srgbClr val="FFF7B4"/>
                </a:solidFill>
              </a:rPr>
              <a:t> </a:t>
            </a:r>
          </a:p>
          <a:p>
            <a:pPr algn="ctr"/>
            <a:r>
              <a:rPr lang="da-DK" sz="2400" dirty="0">
                <a:solidFill>
                  <a:srgbClr val="FFF7B4"/>
                </a:solidFill>
              </a:rPr>
              <a:t>Sprit eller vask hænder inden du rører ved øjne, næse eller mund </a:t>
            </a:r>
          </a:p>
          <a:p>
            <a:endParaRPr lang="da-DK" sz="2400" dirty="0">
              <a:solidFill>
                <a:srgbClr val="FFF7B4"/>
              </a:solidFill>
            </a:endParaRPr>
          </a:p>
          <a:p>
            <a:endParaRPr lang="da-DK" sz="2400" dirty="0">
              <a:solidFill>
                <a:srgbClr val="FFF7B4"/>
              </a:solidFill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1537293" y="3483809"/>
            <a:ext cx="42476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400" dirty="0">
                <a:solidFill>
                  <a:srgbClr val="FFF7B4"/>
                </a:solidFill>
              </a:rPr>
              <a:t>Bliv hjemme, hvis du er syg </a:t>
            </a:r>
          </a:p>
          <a:p>
            <a:endParaRPr lang="da-DK" sz="2400" dirty="0">
              <a:solidFill>
                <a:srgbClr val="FFF7B4"/>
              </a:solidFill>
            </a:endParaRPr>
          </a:p>
          <a:p>
            <a:r>
              <a:rPr lang="da-DK" sz="2400" dirty="0">
                <a:solidFill>
                  <a:srgbClr val="FFF7B4"/>
                </a:solidFill>
              </a:rPr>
              <a:t>Vask eller sprit hænder tit</a:t>
            </a:r>
          </a:p>
        </p:txBody>
      </p:sp>
    </p:spTree>
    <p:extLst>
      <p:ext uri="{BB962C8B-B14F-4D97-AF65-F5344CB8AC3E}">
        <p14:creationId xmlns:p14="http://schemas.microsoft.com/office/powerpoint/2010/main" val="3554103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398D140B-5283-B748-8449-1E44073D49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68411" y="-215900"/>
            <a:ext cx="13283514" cy="72263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A7826C8-22D4-4467-B8E8-189B04676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5400" b="1" dirty="0">
                <a:solidFill>
                  <a:srgbClr val="005E8D"/>
                </a:solidFill>
              </a:rPr>
              <a:t>Taler I med borgerne om vaccination?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976D330-F3CC-4CAD-A5CB-4816EF3ED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2003425"/>
            <a:ext cx="10515600" cy="4351338"/>
          </a:xfrm>
        </p:spPr>
        <p:txBody>
          <a:bodyPr>
            <a:normAutofit/>
          </a:bodyPr>
          <a:lstStyle/>
          <a:p>
            <a:r>
              <a:rPr lang="da-DK" sz="3600" dirty="0">
                <a:solidFill>
                  <a:srgbClr val="005E8D"/>
                </a:solidFill>
              </a:rPr>
              <a:t>Hvilke erfaringer har I?</a:t>
            </a:r>
            <a:br>
              <a:rPr lang="da-DK" sz="3600" dirty="0">
                <a:solidFill>
                  <a:srgbClr val="005E8D"/>
                </a:solidFill>
              </a:rPr>
            </a:br>
            <a:endParaRPr lang="da-DK" sz="3600" dirty="0">
              <a:solidFill>
                <a:srgbClr val="005E8D"/>
              </a:solidFill>
            </a:endParaRPr>
          </a:p>
          <a:p>
            <a:r>
              <a:rPr lang="da-DK" sz="3600" dirty="0">
                <a:solidFill>
                  <a:srgbClr val="005E8D"/>
                </a:solidFill>
              </a:rPr>
              <a:t>Hvad kan være svært?</a:t>
            </a:r>
            <a:br>
              <a:rPr lang="da-DK" sz="3600" dirty="0">
                <a:solidFill>
                  <a:srgbClr val="005E8D"/>
                </a:solidFill>
              </a:rPr>
            </a:br>
            <a:endParaRPr lang="da-DK" sz="3600" dirty="0">
              <a:solidFill>
                <a:srgbClr val="005E8D"/>
              </a:solidFill>
            </a:endParaRPr>
          </a:p>
          <a:p>
            <a:r>
              <a:rPr lang="da-DK" sz="3600" dirty="0">
                <a:solidFill>
                  <a:srgbClr val="005E8D"/>
                </a:solidFill>
              </a:rPr>
              <a:t>Har I idéer til, hvordan</a:t>
            </a:r>
            <a:br>
              <a:rPr lang="da-DK" sz="3600" dirty="0">
                <a:solidFill>
                  <a:srgbClr val="005E8D"/>
                </a:solidFill>
              </a:rPr>
            </a:br>
            <a:r>
              <a:rPr lang="da-DK" sz="3600" dirty="0">
                <a:solidFill>
                  <a:srgbClr val="005E8D"/>
                </a:solidFill>
              </a:rPr>
              <a:t>I kan være med til at få </a:t>
            </a:r>
            <a:br>
              <a:rPr lang="da-DK" sz="3600" dirty="0">
                <a:solidFill>
                  <a:srgbClr val="005E8D"/>
                </a:solidFill>
              </a:rPr>
            </a:br>
            <a:r>
              <a:rPr lang="da-DK" sz="3600" dirty="0">
                <a:solidFill>
                  <a:srgbClr val="005E8D"/>
                </a:solidFill>
              </a:rPr>
              <a:t>flere vaccineret? 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6D7F2C84-1FDB-474A-AB3F-7580A99024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56336" y="2006088"/>
            <a:ext cx="4505645" cy="395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795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0BE6A96A-7D39-B94B-82C8-352C1B339C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68411" y="-215900"/>
            <a:ext cx="13283514" cy="7226300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380D7B4-A70B-46A0-82AA-7924CCA8D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" y="1918652"/>
            <a:ext cx="10515600" cy="4351338"/>
          </a:xfrm>
        </p:spPr>
        <p:txBody>
          <a:bodyPr>
            <a:noAutofit/>
          </a:bodyPr>
          <a:lstStyle/>
          <a:p>
            <a:r>
              <a:rPr lang="da-DK" dirty="0">
                <a:solidFill>
                  <a:srgbClr val="005E8D"/>
                </a:solidFill>
              </a:rPr>
              <a:t>Verdenssundhedsorganisationen WHO anbefaler, at mindst 75 % </a:t>
            </a:r>
            <a:br>
              <a:rPr lang="da-DK" dirty="0">
                <a:solidFill>
                  <a:srgbClr val="005E8D"/>
                </a:solidFill>
              </a:rPr>
            </a:br>
            <a:r>
              <a:rPr lang="da-DK" dirty="0">
                <a:solidFill>
                  <a:srgbClr val="005E8D"/>
                </a:solidFill>
              </a:rPr>
              <a:t>af de ældre borgere (65+) samt alle kronikere bliver vaccineret </a:t>
            </a:r>
            <a:br>
              <a:rPr lang="da-DK" dirty="0">
                <a:solidFill>
                  <a:srgbClr val="005E8D"/>
                </a:solidFill>
              </a:rPr>
            </a:br>
            <a:r>
              <a:rPr lang="da-DK" dirty="0">
                <a:solidFill>
                  <a:srgbClr val="005E8D"/>
                </a:solidFill>
              </a:rPr>
              <a:t>mod influenza.</a:t>
            </a:r>
          </a:p>
          <a:p>
            <a:pPr marL="0" indent="0">
              <a:buNone/>
            </a:pPr>
            <a:endParaRPr lang="da-DK" dirty="0">
              <a:solidFill>
                <a:srgbClr val="005E8D"/>
              </a:solidFill>
            </a:endParaRPr>
          </a:p>
          <a:p>
            <a:r>
              <a:rPr lang="da-DK" dirty="0">
                <a:solidFill>
                  <a:srgbClr val="005E8D"/>
                </a:solidFill>
              </a:rPr>
              <a:t>53,2 % af de ældre borgere i Region Midtjylland </a:t>
            </a:r>
            <a:br>
              <a:rPr lang="da-DK" dirty="0">
                <a:solidFill>
                  <a:srgbClr val="005E8D"/>
                </a:solidFill>
              </a:rPr>
            </a:br>
            <a:r>
              <a:rPr lang="da-DK" dirty="0">
                <a:solidFill>
                  <a:srgbClr val="005E8D"/>
                </a:solidFill>
              </a:rPr>
              <a:t>blev vaccineret i influenzasæsonen 2019/2020. </a:t>
            </a:r>
          </a:p>
          <a:p>
            <a:pPr marL="0" indent="0">
              <a:buNone/>
            </a:pPr>
            <a:endParaRPr lang="da-DK" dirty="0">
              <a:solidFill>
                <a:srgbClr val="DA2249"/>
              </a:solidFill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2D1556C4-BC08-AF40-A238-E9290A158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441325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da-DK" b="1" dirty="0">
                <a:solidFill>
                  <a:srgbClr val="005E8D"/>
                </a:solidFill>
              </a:rPr>
              <a:t>Fakta</a:t>
            </a: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5747" y="3762422"/>
            <a:ext cx="3160022" cy="277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499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F15A7DA6-5576-BE4B-A394-91D2A503A2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91114" y="-73905"/>
            <a:ext cx="12826496" cy="700581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C43648E-2291-4932-BB3A-FA601275A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68400" y="441325"/>
            <a:ext cx="10515600" cy="1325563"/>
          </a:xfrm>
        </p:spPr>
        <p:txBody>
          <a:bodyPr>
            <a:normAutofit/>
          </a:bodyPr>
          <a:lstStyle/>
          <a:p>
            <a:r>
              <a:rPr lang="da-DK" sz="5400" dirty="0">
                <a:solidFill>
                  <a:srgbClr val="FFFF00"/>
                </a:solidFill>
              </a:rPr>
              <a:t>              </a:t>
            </a:r>
            <a:endParaRPr lang="da-DK" sz="5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43821B6B-1CD7-4B02-81BA-9C058BDBD192}"/>
              </a:ext>
            </a:extLst>
          </p:cNvPr>
          <p:cNvSpPr/>
          <p:nvPr/>
        </p:nvSpPr>
        <p:spPr>
          <a:xfrm>
            <a:off x="2352906" y="2007219"/>
            <a:ext cx="77964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da-DK" sz="2400" b="1" dirty="0">
              <a:solidFill>
                <a:srgbClr val="DA2249"/>
              </a:solidFill>
              <a:latin typeface="+mj-lt"/>
            </a:endParaRPr>
          </a:p>
          <a:p>
            <a:pPr algn="ctr"/>
            <a:endParaRPr lang="da-DK" sz="2400" b="1" dirty="0">
              <a:solidFill>
                <a:srgbClr val="DA2249"/>
              </a:solidFill>
              <a:latin typeface="+mj-lt"/>
            </a:endParaRPr>
          </a:p>
          <a:p>
            <a:pPr algn="ctr"/>
            <a:endParaRPr lang="da-DK" sz="2400" b="1" dirty="0">
              <a:solidFill>
                <a:srgbClr val="DA2249"/>
              </a:solidFill>
              <a:latin typeface="+mj-lt"/>
            </a:endParaRPr>
          </a:p>
          <a:p>
            <a:pPr algn="ctr"/>
            <a:endParaRPr lang="da-DK" sz="2400" b="1" dirty="0">
              <a:solidFill>
                <a:srgbClr val="DA2249"/>
              </a:solidFill>
              <a:latin typeface="+mj-lt"/>
            </a:endParaRPr>
          </a:p>
          <a:p>
            <a:pPr algn="ctr"/>
            <a:endParaRPr lang="da-DK" sz="2400" b="1" dirty="0">
              <a:solidFill>
                <a:srgbClr val="DA2249"/>
              </a:solidFill>
              <a:latin typeface="+mj-lt"/>
            </a:endParaRPr>
          </a:p>
          <a:p>
            <a:pPr algn="ctr"/>
            <a:endParaRPr lang="da-DK" sz="2400" b="1" dirty="0">
              <a:solidFill>
                <a:srgbClr val="DA2249"/>
              </a:solidFill>
              <a:latin typeface="+mj-lt"/>
            </a:endParaRPr>
          </a:p>
          <a:p>
            <a:pPr algn="ctr"/>
            <a:endParaRPr lang="da-DK" sz="2400" b="1" dirty="0">
              <a:solidFill>
                <a:srgbClr val="DA2249"/>
              </a:solidFill>
              <a:latin typeface="+mj-lt"/>
            </a:endParaRPr>
          </a:p>
        </p:txBody>
      </p:sp>
      <p:graphicFrame>
        <p:nvGraphicFramePr>
          <p:cNvPr id="10" name="Diagram 9"/>
          <p:cNvGraphicFramePr>
            <a:graphicFrameLocks/>
          </p:cNvGraphicFramePr>
          <p:nvPr/>
        </p:nvGraphicFramePr>
        <p:xfrm>
          <a:off x="1354262" y="1104106"/>
          <a:ext cx="9793711" cy="5137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Billede 10">
            <a:extLst>
              <a:ext uri="{FF2B5EF4-FFF2-40B4-BE49-F238E27FC236}">
                <a16:creationId xmlns:a16="http://schemas.microsoft.com/office/drawing/2014/main" id="{536B6297-E683-8341-97E4-3826707D13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543" y="6203259"/>
            <a:ext cx="2410705" cy="1075663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7D6FCBF-2B9C-844B-AEF9-8CAD80B26152}"/>
              </a:ext>
            </a:extLst>
          </p:cNvPr>
          <p:cNvSpPr/>
          <p:nvPr/>
        </p:nvSpPr>
        <p:spPr>
          <a:xfrm>
            <a:off x="3203118" y="33853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da-DK" dirty="0">
                <a:solidFill>
                  <a:srgbClr val="265C88"/>
                </a:solidFill>
              </a:rPr>
              <a:t>Vaccination imod influenza:</a:t>
            </a: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da-DK" dirty="0">
                <a:solidFill>
                  <a:srgbClr val="265C88"/>
                </a:solidFill>
              </a:rPr>
              <a:t>Andel vaccinerede 65+ årige i hver kommune i RM </a:t>
            </a: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da-DK" dirty="0">
                <a:solidFill>
                  <a:srgbClr val="265C88"/>
                </a:solidFill>
              </a:rPr>
              <a:t>i influenzasæsonen 2018 og 2019/2020</a:t>
            </a:r>
          </a:p>
        </p:txBody>
      </p:sp>
    </p:spTree>
    <p:extLst>
      <p:ext uri="{BB962C8B-B14F-4D97-AF65-F5344CB8AC3E}">
        <p14:creationId xmlns:p14="http://schemas.microsoft.com/office/powerpoint/2010/main" val="3475268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F15A7DA6-5576-BE4B-A394-91D2A503A2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91114" y="-73906"/>
            <a:ext cx="12826496" cy="711673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C43648E-2291-4932-BB3A-FA601275A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68400" y="441325"/>
            <a:ext cx="10515600" cy="1325563"/>
          </a:xfrm>
        </p:spPr>
        <p:txBody>
          <a:bodyPr>
            <a:normAutofit/>
          </a:bodyPr>
          <a:lstStyle/>
          <a:p>
            <a:r>
              <a:rPr lang="da-DK" sz="5400" dirty="0">
                <a:solidFill>
                  <a:srgbClr val="FFFF00"/>
                </a:solidFill>
              </a:rPr>
              <a:t>              </a:t>
            </a:r>
            <a:endParaRPr lang="da-DK" sz="5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43821B6B-1CD7-4B02-81BA-9C058BDBD192}"/>
              </a:ext>
            </a:extLst>
          </p:cNvPr>
          <p:cNvSpPr/>
          <p:nvPr/>
        </p:nvSpPr>
        <p:spPr>
          <a:xfrm>
            <a:off x="2352906" y="2007219"/>
            <a:ext cx="77964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da-DK" sz="2400" b="1" dirty="0">
              <a:solidFill>
                <a:srgbClr val="DA2249"/>
              </a:solidFill>
              <a:latin typeface="+mj-lt"/>
            </a:endParaRPr>
          </a:p>
          <a:p>
            <a:pPr algn="ctr"/>
            <a:endParaRPr lang="da-DK" sz="2400" b="1" dirty="0">
              <a:solidFill>
                <a:srgbClr val="DA2249"/>
              </a:solidFill>
              <a:latin typeface="+mj-lt"/>
            </a:endParaRPr>
          </a:p>
          <a:p>
            <a:pPr algn="ctr"/>
            <a:endParaRPr lang="da-DK" sz="2400" b="1" dirty="0">
              <a:solidFill>
                <a:srgbClr val="DA2249"/>
              </a:solidFill>
              <a:latin typeface="+mj-lt"/>
            </a:endParaRPr>
          </a:p>
          <a:p>
            <a:pPr algn="ctr"/>
            <a:endParaRPr lang="da-DK" sz="2400" b="1" dirty="0">
              <a:solidFill>
                <a:srgbClr val="DA2249"/>
              </a:solidFill>
              <a:latin typeface="+mj-lt"/>
            </a:endParaRPr>
          </a:p>
          <a:p>
            <a:pPr algn="ctr"/>
            <a:endParaRPr lang="da-DK" sz="2400" b="1" dirty="0">
              <a:solidFill>
                <a:srgbClr val="DA2249"/>
              </a:solidFill>
              <a:latin typeface="+mj-lt"/>
            </a:endParaRPr>
          </a:p>
          <a:p>
            <a:pPr algn="ctr"/>
            <a:endParaRPr lang="da-DK" sz="2400" b="1" dirty="0">
              <a:solidFill>
                <a:srgbClr val="DA2249"/>
              </a:solidFill>
              <a:latin typeface="+mj-lt"/>
            </a:endParaRPr>
          </a:p>
          <a:p>
            <a:pPr algn="ctr"/>
            <a:endParaRPr lang="da-DK" sz="2400" b="1" dirty="0">
              <a:solidFill>
                <a:srgbClr val="DA2249"/>
              </a:solidFill>
              <a:latin typeface="+mj-lt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C7D6FCBF-2B9C-844B-AEF9-8CAD80B26152}"/>
              </a:ext>
            </a:extLst>
          </p:cNvPr>
          <p:cNvSpPr/>
          <p:nvPr/>
        </p:nvSpPr>
        <p:spPr>
          <a:xfrm>
            <a:off x="924128" y="192617"/>
            <a:ext cx="106906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da-DK" dirty="0">
                <a:solidFill>
                  <a:srgbClr val="265C88"/>
                </a:solidFill>
              </a:rPr>
              <a:t>Vaccination imod influenza:</a:t>
            </a: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da-DK" dirty="0">
                <a:solidFill>
                  <a:srgbClr val="265C88"/>
                </a:solidFill>
              </a:rPr>
              <a:t>Andel vaccinerede 65+ årige i hver kommune i RM i influenzasæsonen 2018 og 2019/2020</a:t>
            </a:r>
          </a:p>
        </p:txBody>
      </p:sp>
      <p:graphicFrame>
        <p:nvGraphicFramePr>
          <p:cNvPr id="4" name="Tabel 3"/>
          <p:cNvGraphicFramePr>
            <a:graphicFrameLocks noGrp="1"/>
          </p:cNvGraphicFramePr>
          <p:nvPr/>
        </p:nvGraphicFramePr>
        <p:xfrm>
          <a:off x="905770" y="867224"/>
          <a:ext cx="10690698" cy="405169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656502">
                  <a:extLst>
                    <a:ext uri="{9D8B030D-6E8A-4147-A177-3AD203B41FA5}">
                      <a16:colId xmlns:a16="http://schemas.microsoft.com/office/drawing/2014/main" val="3874732319"/>
                    </a:ext>
                  </a:extLst>
                </a:gridCol>
                <a:gridCol w="3570051">
                  <a:extLst>
                    <a:ext uri="{9D8B030D-6E8A-4147-A177-3AD203B41FA5}">
                      <a16:colId xmlns:a16="http://schemas.microsoft.com/office/drawing/2014/main" val="3292805084"/>
                    </a:ext>
                  </a:extLst>
                </a:gridCol>
                <a:gridCol w="3464145">
                  <a:extLst>
                    <a:ext uri="{9D8B030D-6E8A-4147-A177-3AD203B41FA5}">
                      <a16:colId xmlns:a16="http://schemas.microsoft.com/office/drawing/2014/main" val="1503006387"/>
                    </a:ext>
                  </a:extLst>
                </a:gridCol>
              </a:tblGrid>
              <a:tr h="20825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da-DK" sz="1400" b="1" u="none" strike="noStrike" dirty="0">
                          <a:solidFill>
                            <a:srgbClr val="265C88"/>
                          </a:solidFill>
                          <a:effectLst/>
                        </a:rPr>
                        <a:t>Andel vaccinerede 65+ årige i hver kommune i RM </a:t>
                      </a:r>
                      <a:endParaRPr lang="da-DK" sz="1400" b="1" i="0" u="none" strike="noStrike" dirty="0">
                        <a:solidFill>
                          <a:srgbClr val="265C88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010" marR="6010" marT="601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da-DK" sz="1400" b="1" i="0" u="none" strike="noStrike" dirty="0">
                        <a:solidFill>
                          <a:srgbClr val="265C88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010" marR="6010" marT="601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359465"/>
                  </a:ext>
                </a:extLst>
              </a:tr>
              <a:tr h="179315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da-DK" sz="1200" u="none" strike="noStrike" dirty="0">
                          <a:solidFill>
                            <a:srgbClr val="265C88"/>
                          </a:solidFill>
                          <a:effectLst/>
                        </a:rPr>
                        <a:t>i influenzasæsonen 2018 og 2019/2020</a:t>
                      </a:r>
                      <a:endParaRPr lang="da-DK" sz="1200" b="1" i="0" u="none" strike="noStrike" dirty="0">
                        <a:solidFill>
                          <a:srgbClr val="265C88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010" marR="6010" marT="601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da-DK" sz="1200" b="1" i="0" u="none" strike="noStrike" dirty="0">
                        <a:solidFill>
                          <a:srgbClr val="265C88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010" marR="6010" marT="601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2984853"/>
                  </a:ext>
                </a:extLst>
              </a:tr>
              <a:tr h="150380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010" marR="6010" marT="601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Andel</a:t>
                      </a:r>
                      <a:endParaRPr lang="da-DK" sz="10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010" marR="6010" marT="601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Andel</a:t>
                      </a:r>
                      <a:endParaRPr lang="da-DK" sz="10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010" marR="6010" marT="601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8646504"/>
                  </a:ext>
                </a:extLst>
              </a:tr>
              <a:tr h="150380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65+ årige</a:t>
                      </a:r>
                      <a:endParaRPr lang="da-DK" sz="10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010" marR="6010" marT="601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% vaccineret 2018</a:t>
                      </a:r>
                      <a:endParaRPr lang="da-DK" sz="10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010" marR="6010" marT="601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% vaccineret 2019/2020</a:t>
                      </a:r>
                      <a:endParaRPr lang="da-DK" sz="10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010" marR="6010" marT="601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66737"/>
                  </a:ext>
                </a:extLst>
              </a:tr>
              <a:tr h="150380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010" marR="6010" marT="601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(65+ årige)</a:t>
                      </a:r>
                      <a:endParaRPr lang="da-DK" sz="10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010" marR="6010" marT="601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(65+ årige)</a:t>
                      </a:r>
                      <a:endParaRPr lang="da-DK" sz="10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010" marR="6010" marT="601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6327677"/>
                  </a:ext>
                </a:extLst>
              </a:tr>
              <a:tr h="150380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Horsens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010" marR="6010" marT="601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48,6%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010" marR="6010" marT="601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52,7%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010" marR="6010" marT="601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446037"/>
                  </a:ext>
                </a:extLst>
              </a:tr>
              <a:tr h="150380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Herning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010" marR="6010" marT="601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51,2%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010" marR="6010" marT="601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55,8%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010" marR="6010" marT="601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4382254"/>
                  </a:ext>
                </a:extLst>
              </a:tr>
              <a:tr h="150380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Holstebro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010" marR="6010" marT="601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41,7%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010" marR="6010" marT="601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47,6%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010" marR="6010" marT="601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2891932"/>
                  </a:ext>
                </a:extLst>
              </a:tr>
              <a:tr h="150380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Lemvig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010" marR="6010" marT="601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44,8%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010" marR="6010" marT="601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45,9%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010" marR="6010" marT="601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7355908"/>
                  </a:ext>
                </a:extLst>
              </a:tr>
              <a:tr h="150380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Struer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010" marR="6010" marT="601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52,1%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010" marR="6010" marT="601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55,5%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010" marR="6010" marT="601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0132128"/>
                  </a:ext>
                </a:extLst>
              </a:tr>
              <a:tr h="150380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Syddjurs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010" marR="6010" marT="601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52,7%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010" marR="6010" marT="601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56,7%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010" marR="6010" marT="601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8840714"/>
                  </a:ext>
                </a:extLst>
              </a:tr>
              <a:tr h="150380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Norddjurs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010" marR="6010" marT="601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46,3%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010" marR="6010" marT="601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48,5%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010" marR="6010" marT="601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1387244"/>
                  </a:ext>
                </a:extLst>
              </a:tr>
              <a:tr h="150380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Favrskov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010" marR="6010" marT="601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45,0%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010" marR="6010" marT="601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47,6%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010" marR="6010" marT="601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8024548"/>
                  </a:ext>
                </a:extLst>
              </a:tr>
              <a:tr h="150380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Odder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010" marR="6010" marT="601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49,8%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010" marR="6010" marT="601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54,6%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010" marR="6010" marT="601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2011869"/>
                  </a:ext>
                </a:extLst>
              </a:tr>
              <a:tr h="150380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Randers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010" marR="6010" marT="601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54,0%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010" marR="6010" marT="601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60,5%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010" marR="6010" marT="601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9692059"/>
                  </a:ext>
                </a:extLst>
              </a:tr>
              <a:tr h="150380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Silkeborg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010" marR="6010" marT="601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46,7%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010" marR="6010" marT="601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51,9%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010" marR="6010" marT="601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8607952"/>
                  </a:ext>
                </a:extLst>
              </a:tr>
              <a:tr h="150380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Samsø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010" marR="6010" marT="601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52,0%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010" marR="6010" marT="601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57,5%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010" marR="6010" marT="601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6924696"/>
                  </a:ext>
                </a:extLst>
              </a:tr>
              <a:tr h="150380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Skanderborg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010" marR="6010" marT="601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49,6%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010" marR="6010" marT="601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54,9%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010" marR="6010" marT="601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939144"/>
                  </a:ext>
                </a:extLst>
              </a:tr>
              <a:tr h="150380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Århus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010" marR="6010" marT="601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55,1%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010" marR="6010" marT="601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58,5%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010" marR="6010" marT="601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9107373"/>
                  </a:ext>
                </a:extLst>
              </a:tr>
              <a:tr h="150380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Ikast-Brande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010" marR="6010" marT="601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40,5%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010" marR="6010" marT="601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46,2%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010" marR="6010" marT="601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8773141"/>
                  </a:ext>
                </a:extLst>
              </a:tr>
              <a:tr h="150380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Ring-Skjern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010" marR="6010" marT="601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40,9%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010" marR="6010" marT="601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46,4%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010" marR="6010" marT="601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6239034"/>
                  </a:ext>
                </a:extLst>
              </a:tr>
              <a:tr h="150380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Hedensted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010" marR="6010" marT="601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51,0%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010" marR="6010" marT="601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54,6%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010" marR="6010" marT="601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2771656"/>
                  </a:ext>
                </a:extLst>
              </a:tr>
              <a:tr h="150380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Skive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010" marR="6010" marT="601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45,1%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010" marR="6010" marT="601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48,4%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010" marR="6010" marT="601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0718943"/>
                  </a:ext>
                </a:extLst>
              </a:tr>
              <a:tr h="150380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Viborg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010" marR="6010" marT="601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49,3%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010" marR="6010" marT="601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54,7%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010" marR="6010" marT="601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6993919"/>
                  </a:ext>
                </a:extLst>
              </a:tr>
              <a:tr h="150380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RM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010" marR="6010" marT="601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49,3%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010" marR="6010" marT="601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53,7%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010" marR="6010" marT="601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0208976"/>
                  </a:ext>
                </a:extLst>
              </a:tr>
            </a:tbl>
          </a:graphicData>
        </a:graphic>
      </p:graphicFrame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A74B43C4-C74B-3C4F-9FDA-EEBE88BB8C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449036"/>
              </p:ext>
            </p:extLst>
          </p:nvPr>
        </p:nvGraphicFramePr>
        <p:xfrm>
          <a:off x="905770" y="4995815"/>
          <a:ext cx="7236282" cy="1275671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7236282">
                  <a:extLst>
                    <a:ext uri="{9D8B030D-6E8A-4147-A177-3AD203B41FA5}">
                      <a16:colId xmlns:a16="http://schemas.microsoft.com/office/drawing/2014/main" val="746164416"/>
                    </a:ext>
                  </a:extLst>
                </a:gridCol>
              </a:tblGrid>
              <a:tr h="158920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Datakilde: BI-portalen i RM (afregningsdata og praksisdata)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010" marR="6010" marT="601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5705299"/>
                  </a:ext>
                </a:extLst>
              </a:tr>
              <a:tr h="16629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u="none" strike="noStrike" dirty="0">
                          <a:effectLst/>
                        </a:rPr>
                        <a:t>Note: Tabellen viser Antal borgere (65+ årige) med bopæl i kommunen, som er registreret med en influenzavaccination.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010" marR="6010" marT="601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5698547"/>
                  </a:ext>
                </a:extLst>
              </a:tr>
              <a:tr h="147191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Ydelseskoder for sæson 2018: 8920-8925, 8935-8938, 8941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010" marR="6010" marT="601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2934081"/>
                  </a:ext>
                </a:extLst>
              </a:tr>
              <a:tr h="147191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Ydelseskoder for sæson 2019/2020: 8919-8915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010" marR="6010" marT="601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0497390"/>
                  </a:ext>
                </a:extLst>
              </a:tr>
              <a:tr h="147191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Ydelsestidspunkt for sæson 2018: : </a:t>
                      </a:r>
                      <a:r>
                        <a:rPr lang="da-DK" sz="1000" u="none" strike="noStrike" dirty="0" err="1">
                          <a:effectLst/>
                        </a:rPr>
                        <a:t>Okt-dec</a:t>
                      </a:r>
                      <a:r>
                        <a:rPr lang="da-DK" sz="1000" u="none" strike="noStrike" dirty="0">
                          <a:effectLst/>
                        </a:rPr>
                        <a:t> 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010" marR="6010" marT="601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4424537"/>
                  </a:ext>
                </a:extLst>
              </a:tr>
              <a:tr h="147191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Ydelsestidspunkt for sæson 2019/2020: </a:t>
                      </a:r>
                      <a:r>
                        <a:rPr lang="da-DK" sz="1000" u="none" strike="noStrike" dirty="0" err="1">
                          <a:effectLst/>
                        </a:rPr>
                        <a:t>Nov-dec</a:t>
                      </a:r>
                      <a:r>
                        <a:rPr lang="da-DK" sz="1000" u="none" strike="noStrike" dirty="0">
                          <a:effectLst/>
                        </a:rPr>
                        <a:t> 2019 + Jan 2020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010" marR="6010" marT="601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8533483"/>
                  </a:ext>
                </a:extLst>
              </a:tr>
              <a:tr h="147191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Note: Antal sikrede (65+) er opgjort pr. 1/10-2018 og 1/11-2019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010" marR="6010" marT="601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8710526"/>
                  </a:ext>
                </a:extLst>
              </a:tr>
              <a:tr h="147191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Data er trukket i regionens BI-portal i april 2020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010" marR="6010" marT="601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967138"/>
                  </a:ext>
                </a:extLst>
              </a:tr>
            </a:tbl>
          </a:graphicData>
        </a:graphic>
      </p:graphicFrame>
      <p:pic>
        <p:nvPicPr>
          <p:cNvPr id="12" name="Billede 11">
            <a:extLst>
              <a:ext uri="{FF2B5EF4-FFF2-40B4-BE49-F238E27FC236}">
                <a16:creationId xmlns:a16="http://schemas.microsoft.com/office/drawing/2014/main" id="{5A9D4E77-B575-9B4F-B61F-1CECA0048B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543" y="6244824"/>
            <a:ext cx="2410705" cy="107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87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CDCF0CC1-E745-D249-9645-9E2CB23FB1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68411" y="-215900"/>
            <a:ext cx="13283514" cy="72263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1500" y="4413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da-DK" b="1" dirty="0">
                <a:solidFill>
                  <a:srgbClr val="005E8D"/>
                </a:solidFill>
              </a:rPr>
              <a:t>Hvorfor er vaccine</a:t>
            </a:r>
            <a:br>
              <a:rPr lang="da-DK" b="1" dirty="0">
                <a:solidFill>
                  <a:srgbClr val="005E8D"/>
                </a:solidFill>
              </a:rPr>
            </a:br>
            <a:r>
              <a:rPr lang="da-DK" b="1" dirty="0">
                <a:solidFill>
                  <a:srgbClr val="005E8D"/>
                </a:solidFill>
              </a:rPr>
              <a:t>en god idé? </a:t>
            </a:r>
            <a:r>
              <a:rPr lang="da-DK" dirty="0">
                <a:solidFill>
                  <a:srgbClr val="005E8D"/>
                </a:solidFill>
              </a:rPr>
              <a:t/>
            </a:r>
            <a:br>
              <a:rPr lang="da-DK" dirty="0">
                <a:solidFill>
                  <a:srgbClr val="005E8D"/>
                </a:solidFill>
              </a:rPr>
            </a:br>
            <a:endParaRPr lang="da-DK" b="1" dirty="0">
              <a:solidFill>
                <a:srgbClr val="005E8D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71500" y="207486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da-DK" dirty="0">
                <a:solidFill>
                  <a:srgbClr val="005E8D"/>
                </a:solidFill>
              </a:rPr>
              <a:t>Svækkede og ældre personer</a:t>
            </a:r>
            <a:br>
              <a:rPr lang="da-DK" dirty="0">
                <a:solidFill>
                  <a:srgbClr val="005E8D"/>
                </a:solidFill>
              </a:rPr>
            </a:br>
            <a:r>
              <a:rPr lang="da-DK" dirty="0">
                <a:solidFill>
                  <a:srgbClr val="005E8D"/>
                </a:solidFill>
              </a:rPr>
              <a:t>rammes hårdere af influenza. </a:t>
            </a:r>
            <a:br>
              <a:rPr lang="da-DK" dirty="0">
                <a:solidFill>
                  <a:srgbClr val="005E8D"/>
                </a:solidFill>
              </a:rPr>
            </a:br>
            <a:r>
              <a:rPr lang="da-DK" dirty="0">
                <a:solidFill>
                  <a:srgbClr val="005E8D"/>
                </a:solidFill>
              </a:rPr>
              <a:t>Hvert år indlægges mange </a:t>
            </a:r>
            <a:br>
              <a:rPr lang="da-DK" dirty="0">
                <a:solidFill>
                  <a:srgbClr val="005E8D"/>
                </a:solidFill>
              </a:rPr>
            </a:br>
            <a:r>
              <a:rPr lang="da-DK" dirty="0">
                <a:solidFill>
                  <a:srgbClr val="005E8D"/>
                </a:solidFill>
              </a:rPr>
              <a:t>og flere dør.</a:t>
            </a:r>
          </a:p>
        </p:txBody>
      </p:sp>
      <p:pic>
        <p:nvPicPr>
          <p:cNvPr id="11" name="Billed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1128" y="831475"/>
            <a:ext cx="7492657" cy="549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546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6E8788A0-223B-6E45-AAC6-668D4222CA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68411" y="-215900"/>
            <a:ext cx="13283514" cy="7226300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29300" y="609600"/>
            <a:ext cx="5638800" cy="5638800"/>
          </a:xfrm>
          <a:prstGeom prst="rect">
            <a:avLst/>
          </a:prstGeom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571500" y="4413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endParaRPr kumimoji="0" lang="da-DK" sz="4400" b="0" i="0" u="none" strike="noStrike" kern="1200" cap="none" spc="0" normalizeH="0" baseline="0" noProof="0" dirty="0">
              <a:ln>
                <a:noFill/>
              </a:ln>
              <a:solidFill>
                <a:srgbClr val="005E8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Pladsholder til indhold 2"/>
          <p:cNvSpPr txBox="1">
            <a:spLocks/>
          </p:cNvSpPr>
          <p:nvPr/>
        </p:nvSpPr>
        <p:spPr>
          <a:xfrm>
            <a:off x="571500" y="207486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da-DK" sz="2800" dirty="0">
                <a:solidFill>
                  <a:srgbClr val="005E8D"/>
                </a:solidFill>
              </a:rPr>
              <a:t>Hvis man er vaccineret og </a:t>
            </a:r>
            <a:br>
              <a:rPr lang="da-DK" sz="2800" dirty="0">
                <a:solidFill>
                  <a:srgbClr val="005E8D"/>
                </a:solidFill>
              </a:rPr>
            </a:br>
            <a:r>
              <a:rPr lang="da-DK" sz="2800" dirty="0">
                <a:solidFill>
                  <a:srgbClr val="005E8D"/>
                </a:solidFill>
              </a:rPr>
              <a:t>alligevel bliver smittet, så </a:t>
            </a:r>
            <a:br>
              <a:rPr lang="da-DK" sz="2800" dirty="0">
                <a:solidFill>
                  <a:srgbClr val="005E8D"/>
                </a:solidFill>
              </a:rPr>
            </a:br>
            <a:r>
              <a:rPr lang="da-DK" sz="2800" dirty="0">
                <a:solidFill>
                  <a:srgbClr val="005E8D"/>
                </a:solidFill>
              </a:rPr>
              <a:t>får man et mildere forløb.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2800" b="0" i="0" u="none" strike="noStrike" kern="1200" cap="none" spc="0" normalizeH="0" baseline="0" noProof="0" dirty="0">
              <a:ln>
                <a:noFill/>
              </a:ln>
              <a:solidFill>
                <a:srgbClr val="005E8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4611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9D976D5E-CE90-FB48-A45D-7A7BEF323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68411" y="-215900"/>
            <a:ext cx="13283514" cy="7226300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571500" y="4413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endParaRPr kumimoji="0" lang="da-DK" sz="4400" b="0" i="0" u="none" strike="noStrike" kern="1200" cap="none" spc="0" normalizeH="0" baseline="0" noProof="0" dirty="0">
              <a:ln>
                <a:noFill/>
              </a:ln>
              <a:solidFill>
                <a:srgbClr val="005E8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Pladsholder til indhold 2"/>
          <p:cNvSpPr txBox="1">
            <a:spLocks/>
          </p:cNvSpPr>
          <p:nvPr/>
        </p:nvSpPr>
        <p:spPr>
          <a:xfrm>
            <a:off x="571500" y="207486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da-DK" sz="2800" dirty="0">
                <a:solidFill>
                  <a:srgbClr val="005E8D"/>
                </a:solidFill>
              </a:rPr>
              <a:t>Man har </a:t>
            </a:r>
            <a:r>
              <a:rPr lang="da-DK" sz="2800" b="1" dirty="0">
                <a:solidFill>
                  <a:srgbClr val="005E8D"/>
                </a:solidFill>
              </a:rPr>
              <a:t>60% </a:t>
            </a:r>
            <a:r>
              <a:rPr lang="da-DK" sz="2800" dirty="0">
                <a:solidFill>
                  <a:srgbClr val="005E8D"/>
                </a:solidFill>
              </a:rPr>
              <a:t>mindre risiko for </a:t>
            </a:r>
            <a:br>
              <a:rPr lang="da-DK" sz="2800" dirty="0">
                <a:solidFill>
                  <a:srgbClr val="005E8D"/>
                </a:solidFill>
              </a:rPr>
            </a:br>
            <a:r>
              <a:rPr lang="da-DK" sz="2800" dirty="0">
                <a:solidFill>
                  <a:srgbClr val="005E8D"/>
                </a:solidFill>
              </a:rPr>
              <a:t>at blive smittet med influenza, </a:t>
            </a:r>
            <a:br>
              <a:rPr lang="da-DK" sz="2800" dirty="0">
                <a:solidFill>
                  <a:srgbClr val="005E8D"/>
                </a:solidFill>
              </a:rPr>
            </a:br>
            <a:r>
              <a:rPr lang="da-DK" sz="2800" dirty="0">
                <a:solidFill>
                  <a:srgbClr val="005E8D"/>
                </a:solidFill>
              </a:rPr>
              <a:t>hvis man er vaccineret.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da-DK" sz="2800" dirty="0">
              <a:solidFill>
                <a:srgbClr val="005E8D"/>
              </a:solidFill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2800" b="0" i="0" u="none" strike="noStrike" kern="1200" cap="none" spc="0" normalizeH="0" baseline="0" noProof="0" dirty="0">
              <a:ln>
                <a:noFill/>
              </a:ln>
              <a:solidFill>
                <a:srgbClr val="005E8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1059" y="569524"/>
            <a:ext cx="5649441" cy="564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17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552E3654-C30E-9E43-816A-DD5487260A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68411" y="-215900"/>
            <a:ext cx="13283514" cy="722630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A2BB0F01-7BAF-6F4D-A230-F661995BD358}"/>
              </a:ext>
            </a:extLst>
          </p:cNvPr>
          <p:cNvSpPr txBox="1">
            <a:spLocks/>
          </p:cNvSpPr>
          <p:nvPr/>
        </p:nvSpPr>
        <p:spPr>
          <a:xfrm>
            <a:off x="571500" y="4413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endParaRPr kumimoji="0" lang="da-DK" sz="4400" b="0" i="0" u="none" strike="noStrike" kern="1200" cap="none" spc="0" normalizeH="0" baseline="0" noProof="0" dirty="0">
              <a:ln>
                <a:noFill/>
              </a:ln>
              <a:solidFill>
                <a:srgbClr val="005E8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EC210B9C-6E69-4644-8FB9-A7F04B70C934}"/>
              </a:ext>
            </a:extLst>
          </p:cNvPr>
          <p:cNvSpPr txBox="1">
            <a:spLocks/>
          </p:cNvSpPr>
          <p:nvPr/>
        </p:nvSpPr>
        <p:spPr>
          <a:xfrm>
            <a:off x="571500" y="207486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da-DK" sz="2800" dirty="0">
                <a:solidFill>
                  <a:srgbClr val="005E8D"/>
                </a:solidFill>
              </a:rPr>
              <a:t>Hvis flere bliver vaccineret mod </a:t>
            </a:r>
            <a:br>
              <a:rPr lang="da-DK" sz="2800" dirty="0">
                <a:solidFill>
                  <a:srgbClr val="005E8D"/>
                </a:solidFill>
              </a:rPr>
            </a:br>
            <a:r>
              <a:rPr lang="da-DK" sz="2800" dirty="0">
                <a:solidFill>
                  <a:srgbClr val="005E8D"/>
                </a:solidFill>
              </a:rPr>
              <a:t>influenza, bliver færre indlagt.</a:t>
            </a:r>
          </a:p>
          <a:p>
            <a:pPr>
              <a:spcBef>
                <a:spcPts val="1000"/>
              </a:spcBef>
            </a:pPr>
            <a:r>
              <a:rPr lang="da-DK" sz="2800" dirty="0">
                <a:solidFill>
                  <a:srgbClr val="005E8D"/>
                </a:solidFill>
              </a:rPr>
              <a:t>Det er især vigtigt nu i forhold </a:t>
            </a:r>
          </a:p>
          <a:p>
            <a:pPr>
              <a:spcBef>
                <a:spcPts val="1000"/>
              </a:spcBef>
            </a:pPr>
            <a:r>
              <a:rPr lang="da-DK" sz="2800" dirty="0">
                <a:solidFill>
                  <a:srgbClr val="005E8D"/>
                </a:solidFill>
              </a:rPr>
              <a:t>til covid-19.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a-DK" sz="2800" b="0" i="0" u="none" strike="noStrike" kern="1200" cap="none" spc="0" normalizeH="0" baseline="0" noProof="0" dirty="0">
              <a:ln>
                <a:noFill/>
              </a:ln>
              <a:solidFill>
                <a:srgbClr val="005E8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E9349D2D-71B3-9F4D-AEF2-E40AD363DA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1059" y="569524"/>
            <a:ext cx="5649441" cy="564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666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lede 12">
            <a:extLst>
              <a:ext uri="{FF2B5EF4-FFF2-40B4-BE49-F238E27FC236}">
                <a16:creationId xmlns:a16="http://schemas.microsoft.com/office/drawing/2014/main" id="{10F0FDE1-9D4B-154E-9625-541AC4650A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81784" y="-264026"/>
            <a:ext cx="13283514" cy="72263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0B9B439-E8E8-47CB-B787-EB41704AB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2000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da-DK" sz="5400" b="1" dirty="0">
                <a:solidFill>
                  <a:srgbClr val="005E8D"/>
                </a:solidFill>
              </a:rPr>
              <a:t>Nyt: Gratis </a:t>
            </a:r>
            <a:r>
              <a:rPr lang="da-DK" sz="5400" b="1" dirty="0" err="1">
                <a:solidFill>
                  <a:srgbClr val="005E8D"/>
                </a:solidFill>
              </a:rPr>
              <a:t>pneumokokvaccine</a:t>
            </a:r>
            <a:r>
              <a:rPr lang="da-DK" sz="5400" b="1" dirty="0">
                <a:solidFill>
                  <a:srgbClr val="005E8D"/>
                </a:solidFill>
              </a:rPr>
              <a:t> til ældre</a:t>
            </a:r>
            <a:endParaRPr lang="da-DK" b="1" dirty="0">
              <a:solidFill>
                <a:srgbClr val="005E8D"/>
              </a:solidFill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5824" y="3765288"/>
            <a:ext cx="3516176" cy="3092712"/>
          </a:xfrm>
          <a:prstGeom prst="rect">
            <a:avLst/>
          </a:prstGeom>
        </p:spPr>
      </p:pic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8D66418D-B992-4079-B5AC-C40E00758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071" y="1079115"/>
            <a:ext cx="10515600" cy="4351338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endParaRPr lang="da-DK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r>
              <a:rPr lang="da-DK" dirty="0" err="1">
                <a:solidFill>
                  <a:srgbClr val="005E8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Pneumokok</a:t>
            </a:r>
            <a:r>
              <a:rPr lang="da-DK" dirty="0" err="1">
                <a:solidFill>
                  <a:srgbClr val="005E8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bakterie</a:t>
            </a:r>
            <a:r>
              <a:rPr lang="da-DK" dirty="0">
                <a:solidFill>
                  <a:srgbClr val="005E8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kan give </a:t>
            </a:r>
            <a:r>
              <a:rPr lang="da-DK" dirty="0">
                <a:solidFill>
                  <a:srgbClr val="005E8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lungebetændelse og medføre alvorlige sygdomsforløb.</a:t>
            </a:r>
          </a:p>
          <a:p>
            <a:r>
              <a:rPr lang="da-DK" dirty="0">
                <a:solidFill>
                  <a:srgbClr val="005E8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Nogle er i særlig risiko for at få lungebetændelse, enten på grund af  alder eller fordi de er syge i forvejen.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34875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751</Words>
  <Application>Microsoft Office PowerPoint</Application>
  <PresentationFormat>Widescreen</PresentationFormat>
  <Paragraphs>301</Paragraphs>
  <Slides>15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Verdana</vt:lpstr>
      <vt:lpstr>Office-tema</vt:lpstr>
      <vt:lpstr>STOP INFLUENZA Pas på dem, du passer på</vt:lpstr>
      <vt:lpstr>Fakta</vt:lpstr>
      <vt:lpstr>              </vt:lpstr>
      <vt:lpstr>              </vt:lpstr>
      <vt:lpstr>Hvorfor er vaccine en god idé?  </vt:lpstr>
      <vt:lpstr>PowerPoint-præsentation</vt:lpstr>
      <vt:lpstr>PowerPoint-præsentation</vt:lpstr>
      <vt:lpstr>PowerPoint-præsentation</vt:lpstr>
      <vt:lpstr>Nyt: Gratis pneumokokvaccine til ældre</vt:lpstr>
      <vt:lpstr>              </vt:lpstr>
      <vt:lpstr>PowerPoint-præsentation</vt:lpstr>
      <vt:lpstr>PowerPoint-præsentation</vt:lpstr>
      <vt:lpstr>PowerPoint-præsentation</vt:lpstr>
      <vt:lpstr>Forebyg smittespredning </vt:lpstr>
      <vt:lpstr>Taler I med borgerne om vaccination?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Kampagne:  Influenzavaccination i Region Midtjylland</dc:title>
  <dc:creator>Linda Bonde Kirkegaard</dc:creator>
  <cp:lastModifiedBy>Sussi Islin Sørensen</cp:lastModifiedBy>
  <cp:revision>71</cp:revision>
  <dcterms:created xsi:type="dcterms:W3CDTF">2019-05-27T12:26:45Z</dcterms:created>
  <dcterms:modified xsi:type="dcterms:W3CDTF">2020-09-21T12:37:20Z</dcterms:modified>
</cp:coreProperties>
</file>